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3" r:id="rId6"/>
    <p:sldId id="264" r:id="rId7"/>
    <p:sldId id="269" r:id="rId8"/>
    <p:sldId id="265" r:id="rId9"/>
    <p:sldId id="266" r:id="rId10"/>
    <p:sldId id="267" r:id="rId11"/>
    <p:sldId id="268"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7373"/>
    <a:srgbClr val="888888"/>
    <a:srgbClr val="0B0B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p:scale>
          <a:sx n="79" d="100"/>
          <a:sy n="79" d="100"/>
        </p:scale>
        <p:origin x="2074" y="-6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pl-PL"/>
              <a:t>Kliknij, aby edytować styl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03615903-9EB2-4308-B167-5AB9C4F7AEB9}" type="datetimeFigureOut">
              <a:rPr lang="pl-PL" smtClean="0"/>
              <a:t>2017-07-29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8ACFD53-5FF4-4695-AF51-787ED1BF0005}" type="slidenum">
              <a:rPr lang="pl-PL" smtClean="0"/>
              <a:t>‹#›</a:t>
            </a:fld>
            <a:endParaRPr lang="pl-PL"/>
          </a:p>
        </p:txBody>
      </p:sp>
    </p:spTree>
    <p:extLst>
      <p:ext uri="{BB962C8B-B14F-4D97-AF65-F5344CB8AC3E}">
        <p14:creationId xmlns:p14="http://schemas.microsoft.com/office/powerpoint/2010/main" val="3132214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3615903-9EB2-4308-B167-5AB9C4F7AEB9}" type="datetimeFigureOut">
              <a:rPr lang="pl-PL" smtClean="0"/>
              <a:t>2017-07-29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8ACFD53-5FF4-4695-AF51-787ED1BF0005}" type="slidenum">
              <a:rPr lang="pl-PL" smtClean="0"/>
              <a:t>‹#›</a:t>
            </a:fld>
            <a:endParaRPr lang="pl-PL"/>
          </a:p>
        </p:txBody>
      </p:sp>
    </p:spTree>
    <p:extLst>
      <p:ext uri="{BB962C8B-B14F-4D97-AF65-F5344CB8AC3E}">
        <p14:creationId xmlns:p14="http://schemas.microsoft.com/office/powerpoint/2010/main" val="195781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3615903-9EB2-4308-B167-5AB9C4F7AEB9}" type="datetimeFigureOut">
              <a:rPr lang="pl-PL" smtClean="0"/>
              <a:t>2017-07-29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8ACFD53-5FF4-4695-AF51-787ED1BF0005}" type="slidenum">
              <a:rPr lang="pl-PL" smtClean="0"/>
              <a:t>‹#›</a:t>
            </a:fld>
            <a:endParaRPr lang="pl-PL"/>
          </a:p>
        </p:txBody>
      </p:sp>
    </p:spTree>
    <p:extLst>
      <p:ext uri="{BB962C8B-B14F-4D97-AF65-F5344CB8AC3E}">
        <p14:creationId xmlns:p14="http://schemas.microsoft.com/office/powerpoint/2010/main" val="115887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3615903-9EB2-4308-B167-5AB9C4F7AEB9}" type="datetimeFigureOut">
              <a:rPr lang="pl-PL" smtClean="0"/>
              <a:t>2017-07-29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8ACFD53-5FF4-4695-AF51-787ED1BF0005}" type="slidenum">
              <a:rPr lang="pl-PL" smtClean="0"/>
              <a:t>‹#›</a:t>
            </a:fld>
            <a:endParaRPr lang="pl-PL"/>
          </a:p>
        </p:txBody>
      </p:sp>
    </p:spTree>
    <p:extLst>
      <p:ext uri="{BB962C8B-B14F-4D97-AF65-F5344CB8AC3E}">
        <p14:creationId xmlns:p14="http://schemas.microsoft.com/office/powerpoint/2010/main" val="194335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pl-PL"/>
              <a:t>Kliknij, aby edytować styl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03615903-9EB2-4308-B167-5AB9C4F7AEB9}" type="datetimeFigureOut">
              <a:rPr lang="pl-PL" smtClean="0"/>
              <a:t>2017-07-29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8ACFD53-5FF4-4695-AF51-787ED1BF0005}" type="slidenum">
              <a:rPr lang="pl-PL" smtClean="0"/>
              <a:t>‹#›</a:t>
            </a:fld>
            <a:endParaRPr lang="pl-PL"/>
          </a:p>
        </p:txBody>
      </p:sp>
    </p:spTree>
    <p:extLst>
      <p:ext uri="{BB962C8B-B14F-4D97-AF65-F5344CB8AC3E}">
        <p14:creationId xmlns:p14="http://schemas.microsoft.com/office/powerpoint/2010/main" val="349053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03615903-9EB2-4308-B167-5AB9C4F7AEB9}" type="datetimeFigureOut">
              <a:rPr lang="pl-PL" smtClean="0"/>
              <a:t>2017-07-29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8ACFD53-5FF4-4695-AF51-787ED1BF0005}" type="slidenum">
              <a:rPr lang="pl-PL" smtClean="0"/>
              <a:t>‹#›</a:t>
            </a:fld>
            <a:endParaRPr lang="pl-PL"/>
          </a:p>
        </p:txBody>
      </p:sp>
    </p:spTree>
    <p:extLst>
      <p:ext uri="{BB962C8B-B14F-4D97-AF65-F5344CB8AC3E}">
        <p14:creationId xmlns:p14="http://schemas.microsoft.com/office/powerpoint/2010/main" val="123302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pl-PL"/>
              <a:t>Kliknij, aby edytować styl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4" name="Content Placeholder 3"/>
          <p:cNvSpPr>
            <a:spLocks noGrp="1"/>
          </p:cNvSpPr>
          <p:nvPr>
            <p:ph sz="half" idx="2"/>
          </p:nvPr>
        </p:nvSpPr>
        <p:spPr>
          <a:xfrm>
            <a:off x="472381" y="3618442"/>
            <a:ext cx="2901255" cy="532218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6" name="Content Placeholder 5"/>
          <p:cNvSpPr>
            <a:spLocks noGrp="1"/>
          </p:cNvSpPr>
          <p:nvPr>
            <p:ph sz="quarter" idx="4"/>
          </p:nvPr>
        </p:nvSpPr>
        <p:spPr>
          <a:xfrm>
            <a:off x="3471863" y="3618442"/>
            <a:ext cx="2915543" cy="532218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03615903-9EB2-4308-B167-5AB9C4F7AEB9}" type="datetimeFigureOut">
              <a:rPr lang="pl-PL" smtClean="0"/>
              <a:t>2017-07-29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8ACFD53-5FF4-4695-AF51-787ED1BF0005}" type="slidenum">
              <a:rPr lang="pl-PL" smtClean="0"/>
              <a:t>‹#›</a:t>
            </a:fld>
            <a:endParaRPr lang="pl-PL"/>
          </a:p>
        </p:txBody>
      </p:sp>
    </p:spTree>
    <p:extLst>
      <p:ext uri="{BB962C8B-B14F-4D97-AF65-F5344CB8AC3E}">
        <p14:creationId xmlns:p14="http://schemas.microsoft.com/office/powerpoint/2010/main" val="362127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03615903-9EB2-4308-B167-5AB9C4F7AEB9}" type="datetimeFigureOut">
              <a:rPr lang="pl-PL" smtClean="0"/>
              <a:t>2017-07-29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8ACFD53-5FF4-4695-AF51-787ED1BF0005}" type="slidenum">
              <a:rPr lang="pl-PL" smtClean="0"/>
              <a:t>‹#›</a:t>
            </a:fld>
            <a:endParaRPr lang="pl-PL"/>
          </a:p>
        </p:txBody>
      </p:sp>
    </p:spTree>
    <p:extLst>
      <p:ext uri="{BB962C8B-B14F-4D97-AF65-F5344CB8AC3E}">
        <p14:creationId xmlns:p14="http://schemas.microsoft.com/office/powerpoint/2010/main" val="164402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15903-9EB2-4308-B167-5AB9C4F7AEB9}" type="datetimeFigureOut">
              <a:rPr lang="pl-PL" smtClean="0"/>
              <a:t>2017-07-29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8ACFD53-5FF4-4695-AF51-787ED1BF0005}" type="slidenum">
              <a:rPr lang="pl-PL" smtClean="0"/>
              <a:t>‹#›</a:t>
            </a:fld>
            <a:endParaRPr lang="pl-PL"/>
          </a:p>
        </p:txBody>
      </p:sp>
    </p:spTree>
    <p:extLst>
      <p:ext uri="{BB962C8B-B14F-4D97-AF65-F5344CB8AC3E}">
        <p14:creationId xmlns:p14="http://schemas.microsoft.com/office/powerpoint/2010/main" val="62335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l-PL"/>
              <a:t>Kliknij, aby edytować styl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Date Placeholder 4"/>
          <p:cNvSpPr>
            <a:spLocks noGrp="1"/>
          </p:cNvSpPr>
          <p:nvPr>
            <p:ph type="dt" sz="half" idx="10"/>
          </p:nvPr>
        </p:nvSpPr>
        <p:spPr/>
        <p:txBody>
          <a:bodyPr/>
          <a:lstStyle/>
          <a:p>
            <a:fld id="{03615903-9EB2-4308-B167-5AB9C4F7AEB9}" type="datetimeFigureOut">
              <a:rPr lang="pl-PL" smtClean="0"/>
              <a:t>2017-07-29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8ACFD53-5FF4-4695-AF51-787ED1BF0005}" type="slidenum">
              <a:rPr lang="pl-PL" smtClean="0"/>
              <a:t>‹#›</a:t>
            </a:fld>
            <a:endParaRPr lang="pl-PL"/>
          </a:p>
        </p:txBody>
      </p:sp>
    </p:spTree>
    <p:extLst>
      <p:ext uri="{BB962C8B-B14F-4D97-AF65-F5344CB8AC3E}">
        <p14:creationId xmlns:p14="http://schemas.microsoft.com/office/powerpoint/2010/main" val="368242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l-PL"/>
              <a:t>Kliknij, aby edytować styl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l-PL"/>
              <a:t>Kliknij ikonę, aby dodać obraz</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Date Placeholder 4"/>
          <p:cNvSpPr>
            <a:spLocks noGrp="1"/>
          </p:cNvSpPr>
          <p:nvPr>
            <p:ph type="dt" sz="half" idx="10"/>
          </p:nvPr>
        </p:nvSpPr>
        <p:spPr/>
        <p:txBody>
          <a:bodyPr/>
          <a:lstStyle/>
          <a:p>
            <a:fld id="{03615903-9EB2-4308-B167-5AB9C4F7AEB9}" type="datetimeFigureOut">
              <a:rPr lang="pl-PL" smtClean="0"/>
              <a:t>2017-07-29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8ACFD53-5FF4-4695-AF51-787ED1BF0005}" type="slidenum">
              <a:rPr lang="pl-PL" smtClean="0"/>
              <a:t>‹#›</a:t>
            </a:fld>
            <a:endParaRPr lang="pl-PL"/>
          </a:p>
        </p:txBody>
      </p:sp>
    </p:spTree>
    <p:extLst>
      <p:ext uri="{BB962C8B-B14F-4D97-AF65-F5344CB8AC3E}">
        <p14:creationId xmlns:p14="http://schemas.microsoft.com/office/powerpoint/2010/main" val="212943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3615903-9EB2-4308-B167-5AB9C4F7AEB9}" type="datetimeFigureOut">
              <a:rPr lang="pl-PL" smtClean="0"/>
              <a:t>2017-07-29</a:t>
            </a:fld>
            <a:endParaRPr lang="pl-PL"/>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8ACFD53-5FF4-4695-AF51-787ED1BF0005}" type="slidenum">
              <a:rPr lang="pl-PL" smtClean="0"/>
              <a:t>‹#›</a:t>
            </a:fld>
            <a:endParaRPr lang="pl-PL"/>
          </a:p>
        </p:txBody>
      </p:sp>
    </p:spTree>
    <p:extLst>
      <p:ext uri="{BB962C8B-B14F-4D97-AF65-F5344CB8AC3E}">
        <p14:creationId xmlns:p14="http://schemas.microsoft.com/office/powerpoint/2010/main" val="3304628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3242122"/>
            <a:ext cx="6858000" cy="886811"/>
          </a:xfr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pl-PL" dirty="0">
                <a:solidFill>
                  <a:schemeClr val="bg1"/>
                </a:solidFill>
                <a:latin typeface="AR DESTINE" panose="02000000000000000000" pitchFamily="2" charset="0"/>
              </a:rPr>
              <a:t>PAL TRADE COMPANY</a:t>
            </a:r>
          </a:p>
        </p:txBody>
      </p:sp>
      <p:pic>
        <p:nvPicPr>
          <p:cNvPr id="1026" name="Picture 2" descr="aluzje-lamelowe-żaluzje-elewacyjne-żaluzje-stałe-żaluzje-ścienne-żaluzje-claustrum-żaluzje-ventus-żaluzje-magna-żaluzje-mega-logo-300x239 STRONA GŁÓW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462279"/>
            <a:ext cx="2857500" cy="2276475"/>
          </a:xfrm>
          <a:prstGeom prst="rect">
            <a:avLst/>
          </a:prstGeom>
          <a:noFill/>
          <a:ln>
            <a:noFill/>
          </a:ln>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0" y="4330821"/>
            <a:ext cx="6858000" cy="707886"/>
          </a:xfrm>
          <a:prstGeom prst="rect">
            <a:avLst/>
          </a:prstGeom>
          <a:noFill/>
          <a:ln>
            <a:noFill/>
          </a:ln>
          <a:effectLst>
            <a:glow rad="228600">
              <a:schemeClr val="accent1">
                <a:satMod val="175000"/>
                <a:alpha val="40000"/>
              </a:schemeClr>
            </a:glow>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pl-PL" sz="4000" dirty="0">
                <a:solidFill>
                  <a:schemeClr val="bg1">
                    <a:lumMod val="50000"/>
                  </a:schemeClr>
                </a:solidFill>
                <a:latin typeface="Arial Black" panose="020B0A04020102020204" pitchFamily="34" charset="0"/>
                <a:cs typeface="Aharoni" panose="02010803020104030203" pitchFamily="2" charset="-79"/>
              </a:rPr>
              <a:t>ŻALUZJE LAMELOWE</a:t>
            </a:r>
            <a:endParaRPr lang="pl-PL" dirty="0">
              <a:solidFill>
                <a:schemeClr val="bg1">
                  <a:lumMod val="50000"/>
                </a:schemeClr>
              </a:solidFill>
              <a:latin typeface="Arial Black" panose="020B0A04020102020204" pitchFamily="34" charset="0"/>
            </a:endParaRPr>
          </a:p>
        </p:txBody>
      </p:sp>
      <p:sp>
        <p:nvSpPr>
          <p:cNvPr id="4" name="pole tekstowe 3"/>
          <p:cNvSpPr txBox="1"/>
          <p:nvPr/>
        </p:nvSpPr>
        <p:spPr>
          <a:xfrm>
            <a:off x="0" y="8949128"/>
            <a:ext cx="6858000" cy="400110"/>
          </a:xfrm>
          <a:prstGeom prst="rect">
            <a:avLst/>
          </a:prstGeom>
          <a:noFill/>
        </p:spPr>
        <p:txBody>
          <a:bodyPr wrap="square" rtlCol="0">
            <a:spAutoFit/>
          </a:bodyPr>
          <a:lstStyle/>
          <a:p>
            <a:pPr algn="ctr"/>
            <a:r>
              <a:rPr lang="pl-PL" sz="2000" dirty="0">
                <a:solidFill>
                  <a:schemeClr val="bg1">
                    <a:lumMod val="50000"/>
                  </a:schemeClr>
                </a:solidFill>
                <a:latin typeface="Arial Black" panose="020B0A04020102020204" pitchFamily="34" charset="0"/>
              </a:rPr>
              <a:t>www.tradepal.pl</a:t>
            </a:r>
          </a:p>
        </p:txBody>
      </p:sp>
      <p:pic>
        <p:nvPicPr>
          <p:cNvPr id="5" name="Picture 2" descr="aluzje-lamelowe-żaluzje-elewacyjne-żaluzje-stałe-żaluzje-ścienne-żaluzje-claustrum-żaluzje-ventus-żaluzje-magna-żaluzje-mega3-1354x645 GAL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60380"/>
            <a:ext cx="6858000" cy="32670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29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27405"/>
            <a:ext cx="6858000" cy="1016582"/>
          </a:xfr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pl-PL" dirty="0">
                <a:solidFill>
                  <a:schemeClr val="bg1"/>
                </a:solidFill>
                <a:latin typeface="Arial Black" panose="020B0A04020102020204" pitchFamily="34" charset="0"/>
              </a:rPr>
              <a:t>OBIEKTY MAŁEJ ARCHITEKTURY</a:t>
            </a:r>
          </a:p>
        </p:txBody>
      </p:sp>
      <p:pic>
        <p:nvPicPr>
          <p:cNvPr id="9" name="Symbol zastępczy zawartości 8"/>
          <p:cNvPicPr>
            <a:picLocks noGrp="1" noChangeAspect="1"/>
          </p:cNvPicPr>
          <p:nvPr>
            <p:ph idx="1"/>
          </p:nvPr>
        </p:nvPicPr>
        <p:blipFill>
          <a:blip r:embed="rId2"/>
          <a:stretch>
            <a:fillRect/>
          </a:stretch>
        </p:blipFill>
        <p:spPr>
          <a:xfrm>
            <a:off x="3169508" y="9318460"/>
            <a:ext cx="518984" cy="412753"/>
          </a:xfrm>
          <a:prstGeom prst="rect">
            <a:avLst/>
          </a:prstGeom>
        </p:spPr>
      </p:pic>
      <p:sp>
        <p:nvSpPr>
          <p:cNvPr id="12" name="pole tekstowe 11"/>
          <p:cNvSpPr txBox="1"/>
          <p:nvPr/>
        </p:nvSpPr>
        <p:spPr>
          <a:xfrm>
            <a:off x="0" y="8949128"/>
            <a:ext cx="6858000" cy="369332"/>
          </a:xfrm>
          <a:prstGeom prst="rect">
            <a:avLst/>
          </a:prstGeom>
          <a:noFill/>
        </p:spPr>
        <p:txBody>
          <a:bodyPr wrap="square" rtlCol="0">
            <a:spAutoFit/>
          </a:bodyPr>
          <a:lstStyle/>
          <a:p>
            <a:pPr algn="ctr"/>
            <a:r>
              <a:rPr lang="pl-PL" dirty="0">
                <a:solidFill>
                  <a:schemeClr val="bg1">
                    <a:lumMod val="50000"/>
                  </a:schemeClr>
                </a:solidFill>
                <a:latin typeface="Arial Black" panose="020B0A04020102020204" pitchFamily="34" charset="0"/>
              </a:rPr>
              <a:t>www.tradepal.pl</a:t>
            </a:r>
          </a:p>
        </p:txBody>
      </p:sp>
      <p:sp>
        <p:nvSpPr>
          <p:cNvPr id="13" name="pole tekstowe 12"/>
          <p:cNvSpPr txBox="1"/>
          <p:nvPr/>
        </p:nvSpPr>
        <p:spPr>
          <a:xfrm>
            <a:off x="228600" y="1768839"/>
            <a:ext cx="6400800" cy="307777"/>
          </a:xfrm>
          <a:prstGeom prst="rect">
            <a:avLst/>
          </a:prstGeom>
          <a:noFill/>
        </p:spPr>
        <p:txBody>
          <a:bodyPr wrap="square" rtlCol="0">
            <a:spAutoFit/>
          </a:bodyPr>
          <a:lstStyle/>
          <a:p>
            <a:pPr algn="just"/>
            <a:endParaRPr lang="pl-PL" sz="1400" dirty="0">
              <a:solidFill>
                <a:schemeClr val="bg1">
                  <a:lumMod val="50000"/>
                </a:schemeClr>
              </a:solidFill>
              <a:latin typeface="Poppins"/>
            </a:endParaRPr>
          </a:p>
        </p:txBody>
      </p:sp>
      <p:sp>
        <p:nvSpPr>
          <p:cNvPr id="3" name="Prostokąt 2"/>
          <p:cNvSpPr/>
          <p:nvPr/>
        </p:nvSpPr>
        <p:spPr>
          <a:xfrm>
            <a:off x="228600" y="1768839"/>
            <a:ext cx="6400800" cy="312650"/>
          </a:xfrm>
          <a:prstGeom prst="rect">
            <a:avLst/>
          </a:prstGeom>
        </p:spPr>
        <p:txBody>
          <a:bodyPr wrap="square">
            <a:spAutoFit/>
          </a:bodyPr>
          <a:lstStyle/>
          <a:p>
            <a:pPr algn="just">
              <a:lnSpc>
                <a:spcPct val="107000"/>
              </a:lnSpc>
              <a:spcAft>
                <a:spcPts val="800"/>
              </a:spcAft>
            </a:pPr>
            <a:endParaRPr lang="pl-P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pole tekstowe 3"/>
          <p:cNvSpPr txBox="1"/>
          <p:nvPr/>
        </p:nvSpPr>
        <p:spPr>
          <a:xfrm>
            <a:off x="228600" y="1768839"/>
            <a:ext cx="6400800" cy="3406061"/>
          </a:xfrm>
          <a:prstGeom prst="rect">
            <a:avLst/>
          </a:prstGeom>
          <a:noFill/>
        </p:spPr>
        <p:txBody>
          <a:bodyPr wrap="square" rtlCol="0">
            <a:spAutoFit/>
          </a:bodyPr>
          <a:lstStyle/>
          <a:p>
            <a:pPr algn="just">
              <a:spcAft>
                <a:spcPts val="975"/>
              </a:spcAft>
            </a:pPr>
            <a:r>
              <a:rPr lang="pl-PL" sz="1400" dirty="0">
                <a:solidFill>
                  <a:srgbClr val="888888"/>
                </a:solidFill>
                <a:latin typeface="Helvetica" panose="020B0604020202020204" pitchFamily="34" charset="0"/>
                <a:ea typeface="Times New Roman" panose="02020603050405020304" pitchFamily="18" charset="0"/>
              </a:rPr>
              <a:t>Posiadamy również uliczne kosze na śmieci, które wykonywane są wg projektu Klienta.</a:t>
            </a:r>
            <a:endParaRPr lang="pl-PL" sz="1400" dirty="0">
              <a:latin typeface="Times New Roman" panose="02020603050405020304" pitchFamily="18" charset="0"/>
              <a:ea typeface="Times New Roman" panose="02020603050405020304" pitchFamily="18" charset="0"/>
            </a:endParaRPr>
          </a:p>
          <a:p>
            <a:pPr algn="just">
              <a:spcAft>
                <a:spcPts val="975"/>
              </a:spcAft>
            </a:pPr>
            <a:r>
              <a:rPr lang="pl-PL" sz="1400" dirty="0">
                <a:solidFill>
                  <a:srgbClr val="888888"/>
                </a:solidFill>
                <a:latin typeface="Helvetica" panose="020B0604020202020204" pitchFamily="34" charset="0"/>
                <a:ea typeface="Times New Roman" panose="02020603050405020304" pitchFamily="18" charset="0"/>
              </a:rPr>
              <a:t>Kosze wykonywane są ze stali nierdzewnej oraz stali ocynkowanej. Na życzenie Klienta mogą być lakierowane proszkowo zgodnie z paletą kolorów RAL.</a:t>
            </a:r>
            <a:endParaRPr lang="pl-PL" sz="1400" dirty="0">
              <a:latin typeface="Times New Roman" panose="02020603050405020304" pitchFamily="18" charset="0"/>
              <a:ea typeface="Times New Roman" panose="02020603050405020304" pitchFamily="18" charset="0"/>
            </a:endParaRPr>
          </a:p>
          <a:p>
            <a:pPr algn="just">
              <a:spcAft>
                <a:spcPts val="975"/>
              </a:spcAft>
            </a:pPr>
            <a:r>
              <a:rPr lang="pl-PL" sz="1400" dirty="0">
                <a:solidFill>
                  <a:srgbClr val="888888"/>
                </a:solidFill>
                <a:latin typeface="Helvetica" panose="020B0604020202020204" pitchFamily="34" charset="0"/>
                <a:ea typeface="Times New Roman" panose="02020603050405020304" pitchFamily="18" charset="0"/>
              </a:rPr>
              <a:t>Dodatkowo do każdego kosza istnieje możliwość dobrania popielniczki.</a:t>
            </a:r>
            <a:endParaRPr lang="pl-PL" sz="1400" dirty="0">
              <a:latin typeface="Times New Roman" panose="02020603050405020304" pitchFamily="18" charset="0"/>
              <a:ea typeface="Times New Roman" panose="02020603050405020304" pitchFamily="18" charset="0"/>
            </a:endParaRPr>
          </a:p>
          <a:p>
            <a:pPr algn="just">
              <a:spcAft>
                <a:spcPts val="975"/>
              </a:spcAft>
            </a:pPr>
            <a:r>
              <a:rPr lang="pl-PL" sz="1400" dirty="0">
                <a:solidFill>
                  <a:srgbClr val="888888"/>
                </a:solidFill>
                <a:latin typeface="Helvetica" panose="020B0604020202020204" pitchFamily="34" charset="0"/>
                <a:ea typeface="Times New Roman" panose="02020603050405020304" pitchFamily="18" charset="0"/>
              </a:rPr>
              <a:t>W naszej ofercie znajdują się również zabudowy z możliwością różnorodnego zastosowania.</a:t>
            </a:r>
            <a:endParaRPr lang="pl-PL" sz="1400" dirty="0">
              <a:latin typeface="Times New Roman" panose="02020603050405020304" pitchFamily="18" charset="0"/>
              <a:ea typeface="Times New Roman" panose="02020603050405020304" pitchFamily="18" charset="0"/>
            </a:endParaRPr>
          </a:p>
          <a:p>
            <a:pPr algn="just">
              <a:spcAft>
                <a:spcPts val="975"/>
              </a:spcAft>
            </a:pPr>
            <a:r>
              <a:rPr lang="pl-PL" sz="1400" dirty="0">
                <a:solidFill>
                  <a:srgbClr val="888888"/>
                </a:solidFill>
                <a:latin typeface="Helvetica" panose="020B0604020202020204" pitchFamily="34" charset="0"/>
                <a:ea typeface="Times New Roman" panose="02020603050405020304" pitchFamily="18" charset="0"/>
              </a:rPr>
              <a:t>Konstrukcja wykonana jest ze stali ocynkowanej ogniowo lub lakierowanej proszkowo wg palety kolorów RAL. Ściany wykonane są z żaluzji lamelowych oraz drzwi systemowych, wyposażonych w zamek, dach natomiast z blachy trapezowej. Takie zabudowy znajdują szerokie zastosowanie jako boksy śmietnikowe, pomieszczenia na rowery, narzędzia czy drewno.</a:t>
            </a:r>
            <a:endParaRPr lang="pl-PL" sz="1400" dirty="0">
              <a:effectLst/>
              <a:latin typeface="Times New Roman" panose="02020603050405020304" pitchFamily="18" charset="0"/>
              <a:ea typeface="Times New Roman" panose="02020603050405020304" pitchFamily="18" charset="0"/>
            </a:endParaRPr>
          </a:p>
        </p:txBody>
      </p:sp>
      <p:pic>
        <p:nvPicPr>
          <p:cNvPr id="11266" name="Picture 2" descr="mietnik-śmietnik-blaszany-kubeł-na-śmieci-kosz-na-śmieci-blaszany6 OBIEKTY MAŁEJ ARCHITEKTU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26986"/>
            <a:ext cx="3039894" cy="165426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luzje-lamelowe-żaluzje-elewacyjne-żaluzje-stałe-żaluzje-ścienne-żaluzje-claustrum-żaluzje-ventus-żaluzje-magna-żaluzje-mega57 OBIEKTY MAŁEJ ARCHITEKTU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7095" y="5226985"/>
            <a:ext cx="3132306" cy="165426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luzje-lamelowe-żaluzje-elewacyjne-żaluzje-stałe-żaluzje-ścienne-żaluzje-claustrum-żaluzje-ventus-żaluzje-magna-żaluzje-mega10 OBIEKTY MAŁEJ ARCHITEKTU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094" y="7009711"/>
            <a:ext cx="3132305" cy="194429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aluzje-lamelowe-żaluzje-elewacyjne-żaluzje-stałe-żaluzje-ścienne-żaluzje-claustrum-żaluzje-ventus-żaluzje-magna-żaluzje-mega11 OBIEKTY MAŁEJ ARCHITEKTU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7009711"/>
            <a:ext cx="3039894" cy="196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28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27405"/>
            <a:ext cx="6858000" cy="1016582"/>
          </a:xfr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pl-PL" dirty="0">
                <a:solidFill>
                  <a:schemeClr val="bg1"/>
                </a:solidFill>
                <a:latin typeface="Arial Black" panose="020B0A04020102020204" pitchFamily="34" charset="0"/>
              </a:rPr>
              <a:t>KONTAKT</a:t>
            </a:r>
          </a:p>
        </p:txBody>
      </p:sp>
      <p:pic>
        <p:nvPicPr>
          <p:cNvPr id="9" name="Symbol zastępczy zawartości 8"/>
          <p:cNvPicPr>
            <a:picLocks noGrp="1" noChangeAspect="1"/>
          </p:cNvPicPr>
          <p:nvPr>
            <p:ph idx="1"/>
          </p:nvPr>
        </p:nvPicPr>
        <p:blipFill>
          <a:blip r:embed="rId2"/>
          <a:stretch>
            <a:fillRect/>
          </a:stretch>
        </p:blipFill>
        <p:spPr>
          <a:xfrm>
            <a:off x="3169508" y="9318460"/>
            <a:ext cx="518984" cy="412753"/>
          </a:xfrm>
          <a:prstGeom prst="rect">
            <a:avLst/>
          </a:prstGeom>
        </p:spPr>
      </p:pic>
      <p:sp>
        <p:nvSpPr>
          <p:cNvPr id="12" name="pole tekstowe 11"/>
          <p:cNvSpPr txBox="1"/>
          <p:nvPr/>
        </p:nvSpPr>
        <p:spPr>
          <a:xfrm>
            <a:off x="0" y="8949128"/>
            <a:ext cx="6858000" cy="369332"/>
          </a:xfrm>
          <a:prstGeom prst="rect">
            <a:avLst/>
          </a:prstGeom>
          <a:noFill/>
        </p:spPr>
        <p:txBody>
          <a:bodyPr wrap="square" rtlCol="0">
            <a:spAutoFit/>
          </a:bodyPr>
          <a:lstStyle/>
          <a:p>
            <a:pPr algn="ctr"/>
            <a:r>
              <a:rPr lang="pl-PL" dirty="0">
                <a:solidFill>
                  <a:schemeClr val="bg1">
                    <a:lumMod val="50000"/>
                  </a:schemeClr>
                </a:solidFill>
                <a:latin typeface="Arial Black" panose="020B0A04020102020204" pitchFamily="34" charset="0"/>
              </a:rPr>
              <a:t>www.tradepal.pl</a:t>
            </a:r>
          </a:p>
        </p:txBody>
      </p:sp>
      <p:sp>
        <p:nvSpPr>
          <p:cNvPr id="13" name="pole tekstowe 12"/>
          <p:cNvSpPr txBox="1"/>
          <p:nvPr/>
        </p:nvSpPr>
        <p:spPr>
          <a:xfrm>
            <a:off x="228600" y="1768839"/>
            <a:ext cx="6400800" cy="307777"/>
          </a:xfrm>
          <a:prstGeom prst="rect">
            <a:avLst/>
          </a:prstGeom>
          <a:noFill/>
        </p:spPr>
        <p:txBody>
          <a:bodyPr wrap="square" rtlCol="0">
            <a:spAutoFit/>
          </a:bodyPr>
          <a:lstStyle/>
          <a:p>
            <a:pPr algn="just"/>
            <a:endParaRPr lang="pl-PL" sz="1400" dirty="0">
              <a:solidFill>
                <a:schemeClr val="bg1">
                  <a:lumMod val="50000"/>
                </a:schemeClr>
              </a:solidFill>
              <a:latin typeface="Poppins"/>
            </a:endParaRPr>
          </a:p>
        </p:txBody>
      </p:sp>
      <p:sp>
        <p:nvSpPr>
          <p:cNvPr id="3" name="Prostokąt 2"/>
          <p:cNvSpPr/>
          <p:nvPr/>
        </p:nvSpPr>
        <p:spPr>
          <a:xfrm>
            <a:off x="228600" y="1768839"/>
            <a:ext cx="6400800" cy="312650"/>
          </a:xfrm>
          <a:prstGeom prst="rect">
            <a:avLst/>
          </a:prstGeom>
        </p:spPr>
        <p:txBody>
          <a:bodyPr wrap="square">
            <a:spAutoFit/>
          </a:bodyPr>
          <a:lstStyle/>
          <a:p>
            <a:pPr algn="just">
              <a:lnSpc>
                <a:spcPct val="107000"/>
              </a:lnSpc>
              <a:spcAft>
                <a:spcPts val="800"/>
              </a:spcAft>
            </a:pPr>
            <a:endParaRPr lang="pl-P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pole tekstowe 3"/>
          <p:cNvSpPr txBox="1"/>
          <p:nvPr/>
        </p:nvSpPr>
        <p:spPr>
          <a:xfrm>
            <a:off x="228600" y="1768839"/>
            <a:ext cx="6400800" cy="307777"/>
          </a:xfrm>
          <a:prstGeom prst="rect">
            <a:avLst/>
          </a:prstGeom>
          <a:noFill/>
        </p:spPr>
        <p:txBody>
          <a:bodyPr wrap="square" rtlCol="0">
            <a:spAutoFit/>
          </a:bodyPr>
          <a:lstStyle/>
          <a:p>
            <a:pPr algn="just">
              <a:spcAft>
                <a:spcPts val="975"/>
              </a:spcAft>
            </a:pPr>
            <a:endParaRPr lang="pl-PL" sz="1400" dirty="0">
              <a:effectLst/>
              <a:latin typeface="Times New Roman" panose="02020603050405020304" pitchFamily="18" charset="0"/>
              <a:ea typeface="Times New Roman" panose="02020603050405020304" pitchFamily="18" charset="0"/>
            </a:endParaRPr>
          </a:p>
        </p:txBody>
      </p:sp>
      <p:sp>
        <p:nvSpPr>
          <p:cNvPr id="6" name="pole tekstowe 5"/>
          <p:cNvSpPr txBox="1"/>
          <p:nvPr/>
        </p:nvSpPr>
        <p:spPr>
          <a:xfrm>
            <a:off x="166765" y="4967444"/>
            <a:ext cx="6400800" cy="2268442"/>
          </a:xfrm>
          <a:prstGeom prst="rect">
            <a:avLst/>
          </a:prstGeom>
          <a:noFill/>
        </p:spPr>
        <p:txBody>
          <a:bodyPr wrap="square" rtlCol="0">
            <a:spAutoFit/>
          </a:bodyPr>
          <a:lstStyle/>
          <a:p>
            <a:pPr algn="ctr">
              <a:lnSpc>
                <a:spcPct val="107000"/>
              </a:lnSpc>
              <a:spcBef>
                <a:spcPts val="1125"/>
              </a:spcBef>
              <a:spcAft>
                <a:spcPts val="2850"/>
              </a:spcAft>
            </a:pPr>
            <a:r>
              <a:rPr lang="pl-PL" sz="4000" dirty="0">
                <a:solidFill>
                  <a:srgbClr val="0971F2"/>
                </a:solidFill>
                <a:latin typeface="Helvetica" panose="020B0604020202020204" pitchFamily="34" charset="0"/>
                <a:ea typeface="Times New Roman" panose="02020603050405020304" pitchFamily="18" charset="0"/>
                <a:cs typeface="Times New Roman" panose="02020603050405020304" pitchFamily="18" charset="0"/>
              </a:rPr>
              <a:t>Kontakt</a:t>
            </a:r>
            <a:endParaRPr lang="pl-PL"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975"/>
              </a:spcAft>
            </a:pPr>
            <a:r>
              <a:rPr lang="pl-PL" dirty="0">
                <a:solidFill>
                  <a:srgbClr val="888888"/>
                </a:solidFill>
                <a:latin typeface="Helvetica" panose="020B0604020202020204" pitchFamily="34" charset="0"/>
                <a:ea typeface="Times New Roman" panose="02020603050405020304" pitchFamily="18" charset="0"/>
                <a:cs typeface="Times New Roman" panose="02020603050405020304" pitchFamily="18" charset="0"/>
              </a:rPr>
              <a:t>tel. kom. +48 798 576 037</a:t>
            </a:r>
            <a:endParaRPr lang="pl-PL"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975"/>
              </a:spcAft>
            </a:pPr>
            <a:r>
              <a:rPr lang="pl-PL" dirty="0">
                <a:solidFill>
                  <a:srgbClr val="888888"/>
                </a:solidFill>
                <a:latin typeface="Helvetica" panose="020B0604020202020204" pitchFamily="34" charset="0"/>
                <a:ea typeface="Times New Roman" panose="02020603050405020304" pitchFamily="18" charset="0"/>
                <a:cs typeface="Times New Roman" panose="02020603050405020304" pitchFamily="18" charset="0"/>
              </a:rPr>
              <a:t>tel. 71/351 91 46</a:t>
            </a:r>
            <a:endParaRPr lang="pl-PL"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975"/>
              </a:spcAft>
            </a:pPr>
            <a:r>
              <a:rPr lang="pl-PL" dirty="0">
                <a:solidFill>
                  <a:srgbClr val="888888"/>
                </a:solidFill>
                <a:latin typeface="Helvetica" panose="020B0604020202020204" pitchFamily="34" charset="0"/>
                <a:ea typeface="Times New Roman" panose="02020603050405020304" pitchFamily="18" charset="0"/>
                <a:cs typeface="Times New Roman" panose="02020603050405020304" pitchFamily="18" charset="0"/>
              </a:rPr>
              <a:t>email: biuro@tradepal.pl</a:t>
            </a:r>
            <a:endParaRPr lang="pl-P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292" name="Picture 4" descr="aluzje-lamelowe-żaluzje-elewacyjne-żaluzje-stałe-żaluzje-ścienne-żaluzje-claustrum-żaluzje-ventus-żaluzje-magna-żaluzje-mega-logo-300x239 STRONA GŁÓW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1793165"/>
            <a:ext cx="2857500" cy="2276475"/>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104931" y="8094689"/>
            <a:ext cx="6524469" cy="369332"/>
          </a:xfrm>
          <a:prstGeom prst="rect">
            <a:avLst/>
          </a:prstGeom>
          <a:noFill/>
        </p:spPr>
        <p:txBody>
          <a:bodyPr wrap="square" rtlCol="0">
            <a:spAutoFit/>
          </a:bodyPr>
          <a:lstStyle/>
          <a:p>
            <a:pPr algn="ctr"/>
            <a:r>
              <a:rPr lang="pl-PL" b="1" dirty="0">
                <a:solidFill>
                  <a:srgbClr val="0070C0"/>
                </a:solidFill>
                <a:latin typeface="Helvetica" panose="020B0604020202020204" pitchFamily="34" charset="0"/>
                <a:cs typeface="Helvetica" panose="020B0604020202020204" pitchFamily="34" charset="0"/>
              </a:rPr>
              <a:t>ZAPRASZAMY DO WSPÓŁPRACY</a:t>
            </a:r>
          </a:p>
        </p:txBody>
      </p:sp>
    </p:spTree>
    <p:extLst>
      <p:ext uri="{BB962C8B-B14F-4D97-AF65-F5344CB8AC3E}">
        <p14:creationId xmlns:p14="http://schemas.microsoft.com/office/powerpoint/2010/main" val="2330700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27405"/>
            <a:ext cx="6858000" cy="1016582"/>
          </a:xfr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pl-PL" dirty="0">
                <a:solidFill>
                  <a:schemeClr val="bg1"/>
                </a:solidFill>
                <a:latin typeface="Arial Black" panose="020B0A04020102020204" pitchFamily="34" charset="0"/>
              </a:rPr>
              <a:t>ŻALUZJE LAMELOWE</a:t>
            </a:r>
          </a:p>
        </p:txBody>
      </p:sp>
      <p:pic>
        <p:nvPicPr>
          <p:cNvPr id="9" name="Symbol zastępczy zawartości 8"/>
          <p:cNvPicPr>
            <a:picLocks noGrp="1" noChangeAspect="1"/>
          </p:cNvPicPr>
          <p:nvPr>
            <p:ph idx="1"/>
          </p:nvPr>
        </p:nvPicPr>
        <p:blipFill>
          <a:blip r:embed="rId2"/>
          <a:stretch>
            <a:fillRect/>
          </a:stretch>
        </p:blipFill>
        <p:spPr>
          <a:xfrm>
            <a:off x="3169508" y="9318460"/>
            <a:ext cx="518984" cy="412753"/>
          </a:xfrm>
          <a:prstGeom prst="rect">
            <a:avLst/>
          </a:prstGeom>
        </p:spPr>
      </p:pic>
      <p:sp>
        <p:nvSpPr>
          <p:cNvPr id="12" name="pole tekstowe 11"/>
          <p:cNvSpPr txBox="1"/>
          <p:nvPr/>
        </p:nvSpPr>
        <p:spPr>
          <a:xfrm>
            <a:off x="0" y="8949128"/>
            <a:ext cx="6858000" cy="369332"/>
          </a:xfrm>
          <a:prstGeom prst="rect">
            <a:avLst/>
          </a:prstGeom>
          <a:noFill/>
        </p:spPr>
        <p:txBody>
          <a:bodyPr wrap="square" rtlCol="0">
            <a:spAutoFit/>
          </a:bodyPr>
          <a:lstStyle/>
          <a:p>
            <a:pPr algn="ctr"/>
            <a:r>
              <a:rPr lang="pl-PL" dirty="0">
                <a:solidFill>
                  <a:schemeClr val="bg1">
                    <a:lumMod val="50000"/>
                  </a:schemeClr>
                </a:solidFill>
                <a:latin typeface="Arial Black" panose="020B0A04020102020204" pitchFamily="34" charset="0"/>
              </a:rPr>
              <a:t>www.tradepal.pl</a:t>
            </a:r>
          </a:p>
        </p:txBody>
      </p:sp>
      <p:sp>
        <p:nvSpPr>
          <p:cNvPr id="13" name="pole tekstowe 12"/>
          <p:cNvSpPr txBox="1"/>
          <p:nvPr/>
        </p:nvSpPr>
        <p:spPr>
          <a:xfrm>
            <a:off x="228600" y="1415264"/>
            <a:ext cx="6400800" cy="5262979"/>
          </a:xfrm>
          <a:prstGeom prst="rect">
            <a:avLst/>
          </a:prstGeom>
          <a:noFill/>
        </p:spPr>
        <p:txBody>
          <a:bodyPr wrap="square" rtlCol="0">
            <a:spAutoFit/>
          </a:bodyPr>
          <a:lstStyle/>
          <a:p>
            <a:pPr algn="just"/>
            <a:endParaRPr lang="pl-PL" sz="1400" dirty="0">
              <a:solidFill>
                <a:srgbClr val="0971F2"/>
              </a:solidFill>
              <a:latin typeface="Poppins"/>
            </a:endParaRPr>
          </a:p>
          <a:p>
            <a:pPr algn="just"/>
            <a:r>
              <a:rPr lang="pl-PL" sz="1400" dirty="0">
                <a:solidFill>
                  <a:schemeClr val="bg1">
                    <a:lumMod val="50000"/>
                  </a:schemeClr>
                </a:solidFill>
                <a:latin typeface="helvetica" panose="020B0604020202020204" pitchFamily="34" charset="0"/>
              </a:rPr>
              <a:t>Jest to nowy trend w budownictwie, łączący w sobie cechy poprawy estetyki budynku, wraz z funkcją maskującą. W naszej ofercie znajdą Państwo zarówno żaluzje profilowane jak również tłoczone z aluminium. Prostota systemu umożliwia szybki montaż z którego czerpią Państwo podwójne korzyści:</a:t>
            </a:r>
            <a:endParaRPr lang="pl-PL" sz="1400" dirty="0">
              <a:solidFill>
                <a:schemeClr val="bg1">
                  <a:lumMod val="50000"/>
                </a:schemeClr>
              </a:solidFill>
              <a:latin typeface="Poppins"/>
            </a:endParaRPr>
          </a:p>
          <a:p>
            <a:pPr marL="285750" indent="-285750" algn="just">
              <a:buFont typeface="Arial" panose="020B0604020202020204" pitchFamily="34" charset="0"/>
              <a:buChar char="•"/>
            </a:pPr>
            <a:r>
              <a:rPr lang="pl-PL" sz="1400" dirty="0">
                <a:solidFill>
                  <a:schemeClr val="bg1">
                    <a:lumMod val="50000"/>
                  </a:schemeClr>
                </a:solidFill>
                <a:latin typeface="helvetica" panose="020B0604020202020204" pitchFamily="34" charset="0"/>
              </a:rPr>
              <a:t>czas montażu skrócony do minimum, dzięki czemu możecie Państwo wykonać go  we własnym zakresie (po zakupie gwarantujemy wsparcie po sprzedażowe);</a:t>
            </a:r>
            <a:endParaRPr lang="pl-PL" sz="1400" dirty="0">
              <a:solidFill>
                <a:schemeClr val="bg1">
                  <a:lumMod val="50000"/>
                </a:schemeClr>
              </a:solidFill>
              <a:latin typeface="Poppins"/>
            </a:endParaRPr>
          </a:p>
          <a:p>
            <a:pPr marL="285750" indent="-285750" algn="just">
              <a:buFont typeface="Arial" panose="020B0604020202020204" pitchFamily="34" charset="0"/>
              <a:buChar char="•"/>
            </a:pPr>
            <a:r>
              <a:rPr lang="pl-PL" sz="1400" dirty="0">
                <a:solidFill>
                  <a:schemeClr val="bg1">
                    <a:lumMod val="50000"/>
                  </a:schemeClr>
                </a:solidFill>
                <a:latin typeface="helvetica" panose="020B0604020202020204" pitchFamily="34" charset="0"/>
              </a:rPr>
              <a:t>cena systemu, wynikająca z wcześniej wspomnianego rozwiązania.</a:t>
            </a:r>
          </a:p>
          <a:p>
            <a:pPr algn="just"/>
            <a:endParaRPr lang="pl-PL" sz="1400" dirty="0">
              <a:solidFill>
                <a:srgbClr val="888888"/>
              </a:solidFill>
              <a:latin typeface="helvetica" panose="020B0604020202020204" pitchFamily="34" charset="0"/>
            </a:endParaRPr>
          </a:p>
          <a:p>
            <a:pPr algn="just"/>
            <a:r>
              <a:rPr lang="pl-PL" sz="1400" dirty="0">
                <a:solidFill>
                  <a:srgbClr val="888888"/>
                </a:solidFill>
                <a:latin typeface="helvetica" panose="020B0604020202020204" pitchFamily="34" charset="0"/>
              </a:rPr>
              <a:t>Żaluzje systemowe profilowane, produkowane są z blachy powlekanej wg palety RAL, blachy aluminiowej, ocynkowanej oraz nierdzewnej, zgodnie z wymogami Klienta mogą zostać polakierowane proszkowo wg palety kolorów RAL oraz NCS. Obecnie w swojej ofercie posiadamy 4 modele żaluzji stałych.</a:t>
            </a:r>
            <a:endParaRPr lang="pl-PL" sz="1400" dirty="0">
              <a:solidFill>
                <a:srgbClr val="888888"/>
              </a:solidFill>
              <a:latin typeface="Poppins"/>
            </a:endParaRPr>
          </a:p>
          <a:p>
            <a:endParaRPr lang="pl-PL" sz="1400" dirty="0">
              <a:solidFill>
                <a:srgbClr val="888888"/>
              </a:solidFill>
              <a:latin typeface="helvetica" panose="020B0604020202020204" pitchFamily="34" charset="0"/>
            </a:endParaRPr>
          </a:p>
          <a:p>
            <a:r>
              <a:rPr lang="pl-PL" sz="1400" dirty="0">
                <a:solidFill>
                  <a:srgbClr val="888888"/>
                </a:solidFill>
                <a:latin typeface="helvetica" panose="020B0604020202020204" pitchFamily="34" charset="0"/>
              </a:rPr>
              <a:t>Zastosowanie:</a:t>
            </a:r>
            <a:endParaRPr lang="pl-PL" sz="1400" dirty="0">
              <a:solidFill>
                <a:srgbClr val="888888"/>
              </a:solidFill>
              <a:latin typeface="Poppins"/>
            </a:endParaRPr>
          </a:p>
          <a:p>
            <a:pPr marL="285750" indent="-285750">
              <a:buFont typeface="Arial" panose="020B0604020202020204" pitchFamily="34" charset="0"/>
              <a:buChar char="•"/>
            </a:pPr>
            <a:r>
              <a:rPr lang="pl-PL" sz="1400" dirty="0">
                <a:solidFill>
                  <a:srgbClr val="888888"/>
                </a:solidFill>
                <a:latin typeface="helvetica" panose="020B0604020202020204" pitchFamily="34" charset="0"/>
              </a:rPr>
              <a:t>zabudowa urządzeń klimatyzacyjnych;</a:t>
            </a:r>
            <a:endParaRPr lang="pl-PL" sz="1400" dirty="0">
              <a:solidFill>
                <a:srgbClr val="888888"/>
              </a:solidFill>
              <a:latin typeface="Poppins"/>
            </a:endParaRPr>
          </a:p>
          <a:p>
            <a:pPr marL="285750" indent="-285750">
              <a:buFont typeface="Arial" panose="020B0604020202020204" pitchFamily="34" charset="0"/>
              <a:buChar char="•"/>
            </a:pPr>
            <a:r>
              <a:rPr lang="pl-PL" sz="1400" dirty="0">
                <a:solidFill>
                  <a:srgbClr val="888888"/>
                </a:solidFill>
                <a:latin typeface="helvetica" panose="020B0604020202020204" pitchFamily="34" charset="0"/>
              </a:rPr>
              <a:t>zabudowa wyrzutni czerpni i kominów;</a:t>
            </a:r>
            <a:endParaRPr lang="pl-PL" sz="1400" dirty="0">
              <a:solidFill>
                <a:srgbClr val="888888"/>
              </a:solidFill>
              <a:latin typeface="Poppins"/>
            </a:endParaRPr>
          </a:p>
          <a:p>
            <a:pPr marL="285750" indent="-285750">
              <a:buFont typeface="Arial" panose="020B0604020202020204" pitchFamily="34" charset="0"/>
              <a:buChar char="•"/>
            </a:pPr>
            <a:r>
              <a:rPr lang="pl-PL" sz="1400" dirty="0">
                <a:solidFill>
                  <a:srgbClr val="888888"/>
                </a:solidFill>
                <a:latin typeface="helvetica" panose="020B0604020202020204" pitchFamily="34" charset="0"/>
              </a:rPr>
              <a:t>zabudowa urządzeń wentylacyjnych;</a:t>
            </a:r>
            <a:endParaRPr lang="pl-PL" sz="1400" dirty="0">
              <a:solidFill>
                <a:srgbClr val="888888"/>
              </a:solidFill>
              <a:latin typeface="Poppins"/>
            </a:endParaRPr>
          </a:p>
          <a:p>
            <a:pPr marL="285750" indent="-285750">
              <a:buFont typeface="Arial" panose="020B0604020202020204" pitchFamily="34" charset="0"/>
              <a:buChar char="•"/>
            </a:pPr>
            <a:r>
              <a:rPr lang="pl-PL" sz="1400" dirty="0">
                <a:solidFill>
                  <a:srgbClr val="888888"/>
                </a:solidFill>
                <a:latin typeface="helvetica" panose="020B0604020202020204" pitchFamily="34" charset="0"/>
              </a:rPr>
              <a:t>zabudowa wewnętrznych i zewnętrznych okładzin ścian;</a:t>
            </a:r>
            <a:endParaRPr lang="pl-PL" sz="1400" dirty="0">
              <a:solidFill>
                <a:srgbClr val="888888"/>
              </a:solidFill>
              <a:latin typeface="Poppins"/>
            </a:endParaRPr>
          </a:p>
          <a:p>
            <a:pPr marL="285750" indent="-285750">
              <a:buFont typeface="Arial" panose="020B0604020202020204" pitchFamily="34" charset="0"/>
              <a:buChar char="•"/>
            </a:pPr>
            <a:r>
              <a:rPr lang="pl-PL" sz="1400" dirty="0">
                <a:solidFill>
                  <a:srgbClr val="888888"/>
                </a:solidFill>
                <a:latin typeface="helvetica" panose="020B0604020202020204" pitchFamily="34" charset="0"/>
              </a:rPr>
              <a:t>zabudowa witryn i okien;</a:t>
            </a:r>
            <a:endParaRPr lang="pl-PL" sz="1400" dirty="0">
              <a:solidFill>
                <a:srgbClr val="888888"/>
              </a:solidFill>
              <a:latin typeface="Poppins"/>
            </a:endParaRPr>
          </a:p>
          <a:p>
            <a:pPr marL="285750" indent="-285750">
              <a:buFont typeface="Arial" panose="020B0604020202020204" pitchFamily="34" charset="0"/>
              <a:buChar char="•"/>
            </a:pPr>
            <a:r>
              <a:rPr lang="pl-PL" sz="1400" dirty="0">
                <a:solidFill>
                  <a:srgbClr val="888888"/>
                </a:solidFill>
                <a:latin typeface="helvetica" panose="020B0604020202020204" pitchFamily="34" charset="0"/>
              </a:rPr>
              <a:t>zabudowa boksów na odpady komunalne i biologiczne;</a:t>
            </a:r>
            <a:endParaRPr lang="pl-PL" sz="1400" dirty="0">
              <a:solidFill>
                <a:srgbClr val="888888"/>
              </a:solidFill>
              <a:latin typeface="Poppins"/>
            </a:endParaRPr>
          </a:p>
          <a:p>
            <a:pPr algn="just"/>
            <a:endParaRPr lang="pl-PL" sz="1400" dirty="0">
              <a:solidFill>
                <a:schemeClr val="bg1">
                  <a:lumMod val="50000"/>
                </a:schemeClr>
              </a:solidFill>
              <a:latin typeface="Poppins"/>
            </a:endParaRPr>
          </a:p>
        </p:txBody>
      </p:sp>
      <p:pic>
        <p:nvPicPr>
          <p:cNvPr id="2052" name="Picture 4" descr="aluzje-lamelowe-żaluzje-elewacyjne-żaluzje-stałe-żaluzje-ścienne-żaluzje-claustrum-żaluzje-ventus-żaluzje-magna-żaluzje-mega59-1354x645 GAL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564" y="6678243"/>
            <a:ext cx="4766872" cy="2270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64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27405"/>
            <a:ext cx="6858000" cy="1016582"/>
          </a:xfr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pl-PL" dirty="0">
                <a:solidFill>
                  <a:schemeClr val="bg1"/>
                </a:solidFill>
                <a:latin typeface="Arial Black" panose="020B0A04020102020204" pitchFamily="34" charset="0"/>
              </a:rPr>
              <a:t>ŻALUZJE CLAUSTRUM</a:t>
            </a:r>
          </a:p>
        </p:txBody>
      </p:sp>
      <p:pic>
        <p:nvPicPr>
          <p:cNvPr id="9" name="Symbol zastępczy zawartości 8"/>
          <p:cNvPicPr>
            <a:picLocks noGrp="1" noChangeAspect="1"/>
          </p:cNvPicPr>
          <p:nvPr>
            <p:ph idx="1"/>
          </p:nvPr>
        </p:nvPicPr>
        <p:blipFill>
          <a:blip r:embed="rId2"/>
          <a:stretch>
            <a:fillRect/>
          </a:stretch>
        </p:blipFill>
        <p:spPr>
          <a:xfrm>
            <a:off x="3169508" y="9318460"/>
            <a:ext cx="518984" cy="412753"/>
          </a:xfrm>
          <a:prstGeom prst="rect">
            <a:avLst/>
          </a:prstGeom>
        </p:spPr>
      </p:pic>
      <p:sp>
        <p:nvSpPr>
          <p:cNvPr id="12" name="pole tekstowe 11"/>
          <p:cNvSpPr txBox="1"/>
          <p:nvPr/>
        </p:nvSpPr>
        <p:spPr>
          <a:xfrm>
            <a:off x="0" y="8949128"/>
            <a:ext cx="6858000" cy="369332"/>
          </a:xfrm>
          <a:prstGeom prst="rect">
            <a:avLst/>
          </a:prstGeom>
          <a:noFill/>
        </p:spPr>
        <p:txBody>
          <a:bodyPr wrap="square" rtlCol="0">
            <a:spAutoFit/>
          </a:bodyPr>
          <a:lstStyle/>
          <a:p>
            <a:pPr algn="ctr"/>
            <a:r>
              <a:rPr lang="pl-PL" dirty="0">
                <a:solidFill>
                  <a:schemeClr val="bg1">
                    <a:lumMod val="50000"/>
                  </a:schemeClr>
                </a:solidFill>
                <a:latin typeface="Arial Black" panose="020B0A04020102020204" pitchFamily="34" charset="0"/>
              </a:rPr>
              <a:t>www.tradepal.pl</a:t>
            </a:r>
          </a:p>
        </p:txBody>
      </p:sp>
      <p:sp>
        <p:nvSpPr>
          <p:cNvPr id="13" name="pole tekstowe 12"/>
          <p:cNvSpPr txBox="1"/>
          <p:nvPr/>
        </p:nvSpPr>
        <p:spPr>
          <a:xfrm>
            <a:off x="228600" y="1768839"/>
            <a:ext cx="6400800" cy="307777"/>
          </a:xfrm>
          <a:prstGeom prst="rect">
            <a:avLst/>
          </a:prstGeom>
          <a:noFill/>
        </p:spPr>
        <p:txBody>
          <a:bodyPr wrap="square" rtlCol="0">
            <a:spAutoFit/>
          </a:bodyPr>
          <a:lstStyle/>
          <a:p>
            <a:pPr algn="just"/>
            <a:endParaRPr lang="pl-PL" sz="1400" dirty="0">
              <a:solidFill>
                <a:srgbClr val="0971F2"/>
              </a:solidFill>
              <a:latin typeface="Poppins"/>
            </a:endParaRPr>
          </a:p>
        </p:txBody>
      </p:sp>
      <p:pic>
        <p:nvPicPr>
          <p:cNvPr id="3079" name="Picture 7" descr="aluzje-lamelowe-żaluzje-elewacyjne-żaluzje-stałe-żaluzje-ścienne-żaluzje-claustrum-żaluzje-ventus-żaluzje-magna-żaluzje-mega19-300x162 ŻALUZJE PROFILOW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61349"/>
            <a:ext cx="6858012" cy="3672445"/>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0" y="1768839"/>
            <a:ext cx="6858000" cy="4647170"/>
          </a:xfrm>
          <a:prstGeom prst="rect">
            <a:avLst/>
          </a:prstGeom>
          <a:noFill/>
        </p:spPr>
        <p:txBody>
          <a:bodyPr wrap="square" rtlCol="0">
            <a:spAutoFit/>
          </a:bodyPr>
          <a:lstStyle/>
          <a:p>
            <a:pPr marL="342900" lvl="0" indent="-342900">
              <a:spcAft>
                <a:spcPts val="525"/>
              </a:spcAft>
              <a:buSzPts val="1000"/>
              <a:buFont typeface="Symbol" panose="05050102010706020507" pitchFamily="18" charset="2"/>
              <a:buChar char=""/>
              <a:tabLst>
                <a:tab pos="457200" algn="l"/>
              </a:tabLst>
            </a:pPr>
            <a:r>
              <a:rPr lang="pl-PL" sz="2000" dirty="0">
                <a:solidFill>
                  <a:srgbClr val="888888"/>
                </a:solidFill>
                <a:ea typeface="Times New Roman" panose="02020603050405020304" pitchFamily="18" charset="0"/>
                <a:cs typeface="Arial" panose="020B0604020202020204" pitchFamily="34" charset="0"/>
              </a:rPr>
              <a:t>rozstaw żaluzji: dowolny, uzależniony od oczekiwanej powierzchni czynnej lub wizualnej, (standard: 68 mm)</a:t>
            </a:r>
            <a:endParaRPr lang="pl-PL" sz="2000" dirty="0">
              <a:solidFill>
                <a:srgbClr val="888888"/>
              </a:solidFill>
              <a:ea typeface="Calibri" panose="020F0502020204030204" pitchFamily="34" charset="0"/>
              <a:cs typeface="Arial" panose="020B0604020202020204" pitchFamily="34" charset="0"/>
            </a:endParaRPr>
          </a:p>
          <a:p>
            <a:pPr marL="342900" lvl="0" indent="-342900">
              <a:spcAft>
                <a:spcPts val="525"/>
              </a:spcAft>
              <a:buSzPts val="1000"/>
              <a:buFont typeface="Symbol" panose="05050102010706020507" pitchFamily="18" charset="2"/>
              <a:buChar char=""/>
              <a:tabLst>
                <a:tab pos="457200" algn="l"/>
              </a:tabLst>
            </a:pPr>
            <a:r>
              <a:rPr lang="pl-PL" sz="2000" dirty="0">
                <a:solidFill>
                  <a:srgbClr val="888888"/>
                </a:solidFill>
                <a:ea typeface="Times New Roman" panose="02020603050405020304" pitchFamily="18" charset="0"/>
                <a:cs typeface="Arial" panose="020B0604020202020204" pitchFamily="34" charset="0"/>
              </a:rPr>
              <a:t>głębokość: 40 mm</a:t>
            </a:r>
            <a:endParaRPr lang="pl-PL" sz="2000" dirty="0">
              <a:solidFill>
                <a:srgbClr val="888888"/>
              </a:solidFill>
              <a:ea typeface="Calibri" panose="020F0502020204030204" pitchFamily="34" charset="0"/>
              <a:cs typeface="Arial" panose="020B0604020202020204" pitchFamily="34" charset="0"/>
            </a:endParaRPr>
          </a:p>
          <a:p>
            <a:pPr marL="342900" lvl="0" indent="-342900">
              <a:spcAft>
                <a:spcPts val="525"/>
              </a:spcAft>
              <a:buSzPts val="1000"/>
              <a:buFont typeface="Symbol" panose="05050102010706020507" pitchFamily="18" charset="2"/>
              <a:buChar char=""/>
              <a:tabLst>
                <a:tab pos="457200" algn="l"/>
              </a:tabLst>
            </a:pPr>
            <a:r>
              <a:rPr lang="pl-PL" sz="2000" dirty="0">
                <a:solidFill>
                  <a:srgbClr val="888888"/>
                </a:solidFill>
                <a:ea typeface="Times New Roman" panose="02020603050405020304" pitchFamily="18" charset="0"/>
                <a:cs typeface="Arial" panose="020B0604020202020204" pitchFamily="34" charset="0"/>
              </a:rPr>
              <a:t>wysokość: 72 mm</a:t>
            </a:r>
            <a:endParaRPr lang="pl-PL" sz="2000" dirty="0">
              <a:solidFill>
                <a:srgbClr val="888888"/>
              </a:solidFill>
              <a:ea typeface="Calibri" panose="020F0502020204030204" pitchFamily="34" charset="0"/>
              <a:cs typeface="Arial" panose="020B0604020202020204" pitchFamily="34" charset="0"/>
            </a:endParaRPr>
          </a:p>
          <a:p>
            <a:pPr marL="342900" lvl="0" indent="-342900">
              <a:spcAft>
                <a:spcPts val="525"/>
              </a:spcAft>
              <a:buSzPts val="1000"/>
              <a:buFont typeface="Symbol" panose="05050102010706020507" pitchFamily="18" charset="2"/>
              <a:buChar char=""/>
              <a:tabLst>
                <a:tab pos="457200" algn="l"/>
              </a:tabLst>
            </a:pPr>
            <a:r>
              <a:rPr lang="pl-PL" sz="2000" dirty="0">
                <a:solidFill>
                  <a:srgbClr val="888888"/>
                </a:solidFill>
                <a:ea typeface="Times New Roman" panose="02020603050405020304" pitchFamily="18" charset="0"/>
                <a:cs typeface="Arial" panose="020B0604020202020204" pitchFamily="34" charset="0"/>
              </a:rPr>
              <a:t>maksymalny rozstaw podkonstrukcji: 1500 mm</a:t>
            </a:r>
            <a:endParaRPr lang="pl-PL" sz="2000" dirty="0">
              <a:solidFill>
                <a:srgbClr val="888888"/>
              </a:solidFill>
              <a:ea typeface="Calibri" panose="020F0502020204030204" pitchFamily="34" charset="0"/>
              <a:cs typeface="Arial" panose="020B0604020202020204" pitchFamily="34" charset="0"/>
            </a:endParaRPr>
          </a:p>
          <a:p>
            <a:pPr marL="342900" lvl="0" indent="-342900">
              <a:spcAft>
                <a:spcPts val="525"/>
              </a:spcAft>
              <a:buSzPts val="1000"/>
              <a:buFont typeface="Symbol" panose="05050102010706020507" pitchFamily="18" charset="2"/>
              <a:buChar char=""/>
              <a:tabLst>
                <a:tab pos="457200" algn="l"/>
              </a:tabLst>
            </a:pPr>
            <a:r>
              <a:rPr lang="pl-PL" sz="2000" dirty="0">
                <a:solidFill>
                  <a:srgbClr val="888888"/>
                </a:solidFill>
                <a:ea typeface="Times New Roman" panose="02020603050405020304" pitchFamily="18" charset="0"/>
                <a:cs typeface="Arial" panose="020B0604020202020204" pitchFamily="34" charset="0"/>
              </a:rPr>
              <a:t>długość żaluzji: do 6000 mm (inne długości do uzgodnienia)</a:t>
            </a:r>
            <a:endParaRPr lang="pl-PL" sz="2000" dirty="0">
              <a:solidFill>
                <a:srgbClr val="888888"/>
              </a:solidFill>
              <a:ea typeface="Calibri" panose="020F0502020204030204" pitchFamily="34" charset="0"/>
              <a:cs typeface="Arial" panose="020B0604020202020204" pitchFamily="34" charset="0"/>
            </a:endParaRPr>
          </a:p>
          <a:p>
            <a:pPr marL="342900" lvl="0" indent="-342900">
              <a:spcAft>
                <a:spcPts val="525"/>
              </a:spcAft>
              <a:buSzPts val="1000"/>
              <a:buFont typeface="Symbol" panose="05050102010706020507" pitchFamily="18" charset="2"/>
              <a:buChar char=""/>
              <a:tabLst>
                <a:tab pos="457200" algn="l"/>
              </a:tabLst>
            </a:pPr>
            <a:r>
              <a:rPr lang="pl-PL" sz="2000" dirty="0">
                <a:solidFill>
                  <a:srgbClr val="888888"/>
                </a:solidFill>
                <a:ea typeface="Times New Roman" panose="02020603050405020304" pitchFamily="18" charset="0"/>
                <a:cs typeface="Arial" panose="020B0604020202020204" pitchFamily="34" charset="0"/>
              </a:rPr>
              <a:t>materiał: stal nierdzewna, blacha aluminiowa, blacha powlekana, blacha ocynkowana</a:t>
            </a:r>
          </a:p>
          <a:p>
            <a:pPr marL="342900" lvl="0" indent="-342900">
              <a:spcAft>
                <a:spcPts val="525"/>
              </a:spcAft>
              <a:buSzPts val="1000"/>
              <a:buFont typeface="Symbol" panose="05050102010706020507" pitchFamily="18" charset="2"/>
              <a:buChar char=""/>
              <a:tabLst>
                <a:tab pos="457200" algn="l"/>
              </a:tabLst>
            </a:pPr>
            <a:r>
              <a:rPr lang="pl-PL" sz="2000" dirty="0">
                <a:solidFill>
                  <a:srgbClr val="888888"/>
                </a:solidFill>
                <a:ea typeface="Calibri" panose="020F0502020204030204" pitchFamily="34" charset="0"/>
                <a:cs typeface="Arial" panose="020B0604020202020204" pitchFamily="34" charset="0"/>
              </a:rPr>
              <a:t>możliwość lakierowania proszkowego wg palety RAL</a:t>
            </a:r>
          </a:p>
          <a:p>
            <a:pPr marL="342900" lvl="0" indent="-342900">
              <a:spcAft>
                <a:spcPts val="525"/>
              </a:spcAft>
              <a:buSzPts val="1000"/>
              <a:buFont typeface="Symbol" panose="05050102010706020507" pitchFamily="18" charset="2"/>
              <a:buChar char=""/>
              <a:tabLst>
                <a:tab pos="457200" algn="l"/>
              </a:tabLst>
            </a:pPr>
            <a:r>
              <a:rPr lang="pl-PL" sz="2000" dirty="0">
                <a:solidFill>
                  <a:srgbClr val="888888"/>
                </a:solidFill>
                <a:ea typeface="Calibri" panose="020F0502020204030204" pitchFamily="34" charset="0"/>
                <a:cs typeface="Arial" panose="020B0604020202020204" pitchFamily="34" charset="0"/>
              </a:rPr>
              <a:t>maksymalna wysokość zastosowania żaluzji:</a:t>
            </a:r>
          </a:p>
          <a:p>
            <a:pPr marL="800100" lvl="1" indent="-342900">
              <a:spcAft>
                <a:spcPts val="525"/>
              </a:spcAft>
              <a:buSzPts val="1000"/>
              <a:buFont typeface="Wingdings" panose="05000000000000000000" pitchFamily="2" charset="2"/>
              <a:buChar char="§"/>
              <a:tabLst>
                <a:tab pos="457200" algn="l"/>
              </a:tabLst>
            </a:pPr>
            <a:r>
              <a:rPr lang="pl-PL" sz="2000" dirty="0">
                <a:solidFill>
                  <a:srgbClr val="888888"/>
                </a:solidFill>
                <a:ea typeface="Calibri" panose="020F0502020204030204" pitchFamily="34" charset="0"/>
                <a:cs typeface="Arial" panose="020B0604020202020204" pitchFamily="34" charset="0"/>
              </a:rPr>
              <a:t>dla lameli przewiewnych – do 65 m</a:t>
            </a:r>
          </a:p>
          <a:p>
            <a:pPr marL="800100" lvl="1" indent="-342900">
              <a:spcAft>
                <a:spcPts val="525"/>
              </a:spcAft>
              <a:buSzPts val="1000"/>
              <a:buFont typeface="Wingdings" panose="05000000000000000000" pitchFamily="2" charset="2"/>
              <a:buChar char="§"/>
              <a:tabLst>
                <a:tab pos="457200" algn="l"/>
              </a:tabLst>
            </a:pPr>
            <a:r>
              <a:rPr lang="pl-PL" sz="2000" dirty="0">
                <a:solidFill>
                  <a:srgbClr val="888888"/>
                </a:solidFill>
                <a:ea typeface="Calibri" panose="020F0502020204030204" pitchFamily="34" charset="0"/>
                <a:cs typeface="Arial" panose="020B0604020202020204" pitchFamily="34" charset="0"/>
              </a:rPr>
              <a:t>dla lameli przy ścianie – bez ograniczeń</a:t>
            </a:r>
            <a:endParaRPr lang="pl-PL" sz="2000" dirty="0">
              <a:solidFill>
                <a:srgbClr val="888888"/>
              </a:solidFill>
              <a:cs typeface="Arial" panose="020B0604020202020204" pitchFamily="34" charset="0"/>
            </a:endParaRPr>
          </a:p>
          <a:p>
            <a:pPr marL="342900" lvl="0" indent="-342900">
              <a:lnSpc>
                <a:spcPct val="107000"/>
              </a:lnSpc>
              <a:spcAft>
                <a:spcPts val="525"/>
              </a:spcAft>
              <a:buSzPts val="1000"/>
              <a:buFont typeface="Symbol" panose="05050102010706020507" pitchFamily="18" charset="2"/>
              <a:buChar char=""/>
              <a:tabLst>
                <a:tab pos="457200" algn="l"/>
              </a:tabLst>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7534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27405"/>
            <a:ext cx="6858000" cy="1016582"/>
          </a:xfr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pl-PL" dirty="0">
                <a:solidFill>
                  <a:schemeClr val="bg1"/>
                </a:solidFill>
                <a:latin typeface="Arial Black" panose="020B0A04020102020204" pitchFamily="34" charset="0"/>
              </a:rPr>
              <a:t>ŻALUZJE VENTUS </a:t>
            </a:r>
          </a:p>
        </p:txBody>
      </p:sp>
      <p:pic>
        <p:nvPicPr>
          <p:cNvPr id="9" name="Symbol zastępczy zawartości 8"/>
          <p:cNvPicPr>
            <a:picLocks noGrp="1" noChangeAspect="1"/>
          </p:cNvPicPr>
          <p:nvPr>
            <p:ph idx="1"/>
          </p:nvPr>
        </p:nvPicPr>
        <p:blipFill>
          <a:blip r:embed="rId2"/>
          <a:stretch>
            <a:fillRect/>
          </a:stretch>
        </p:blipFill>
        <p:spPr>
          <a:xfrm>
            <a:off x="3169508" y="9318460"/>
            <a:ext cx="518984" cy="412753"/>
          </a:xfrm>
          <a:prstGeom prst="rect">
            <a:avLst/>
          </a:prstGeom>
        </p:spPr>
      </p:pic>
      <p:sp>
        <p:nvSpPr>
          <p:cNvPr id="12" name="pole tekstowe 11"/>
          <p:cNvSpPr txBox="1"/>
          <p:nvPr/>
        </p:nvSpPr>
        <p:spPr>
          <a:xfrm>
            <a:off x="0" y="8949128"/>
            <a:ext cx="6858000" cy="369332"/>
          </a:xfrm>
          <a:prstGeom prst="rect">
            <a:avLst/>
          </a:prstGeom>
          <a:noFill/>
        </p:spPr>
        <p:txBody>
          <a:bodyPr wrap="square" rtlCol="0">
            <a:spAutoFit/>
          </a:bodyPr>
          <a:lstStyle/>
          <a:p>
            <a:pPr algn="ctr"/>
            <a:r>
              <a:rPr lang="pl-PL" dirty="0">
                <a:solidFill>
                  <a:schemeClr val="bg1">
                    <a:lumMod val="50000"/>
                  </a:schemeClr>
                </a:solidFill>
                <a:latin typeface="Arial Black" panose="020B0A04020102020204" pitchFamily="34" charset="0"/>
              </a:rPr>
              <a:t>www.tradepal.pl</a:t>
            </a:r>
          </a:p>
        </p:txBody>
      </p:sp>
      <p:sp>
        <p:nvSpPr>
          <p:cNvPr id="13" name="pole tekstowe 12"/>
          <p:cNvSpPr txBox="1"/>
          <p:nvPr/>
        </p:nvSpPr>
        <p:spPr>
          <a:xfrm>
            <a:off x="228600" y="1768839"/>
            <a:ext cx="6400800" cy="307777"/>
          </a:xfrm>
          <a:prstGeom prst="rect">
            <a:avLst/>
          </a:prstGeom>
          <a:noFill/>
        </p:spPr>
        <p:txBody>
          <a:bodyPr wrap="square" rtlCol="0">
            <a:spAutoFit/>
          </a:bodyPr>
          <a:lstStyle/>
          <a:p>
            <a:pPr algn="just"/>
            <a:endParaRPr lang="pl-PL" sz="1400" dirty="0">
              <a:solidFill>
                <a:srgbClr val="0971F2"/>
              </a:solidFill>
              <a:latin typeface="Poppins"/>
            </a:endParaRPr>
          </a:p>
        </p:txBody>
      </p:sp>
      <p:sp>
        <p:nvSpPr>
          <p:cNvPr id="6" name="pole tekstowe 5"/>
          <p:cNvSpPr txBox="1"/>
          <p:nvPr/>
        </p:nvSpPr>
        <p:spPr>
          <a:xfrm>
            <a:off x="228600" y="1768839"/>
            <a:ext cx="6629400" cy="4710072"/>
          </a:xfrm>
          <a:prstGeom prst="rect">
            <a:avLst/>
          </a:prstGeom>
          <a:noFill/>
        </p:spPr>
        <p:txBody>
          <a:bodyPr wrap="square" rtlCol="0">
            <a:spAutoFit/>
          </a:bodyPr>
          <a:lstStyle/>
          <a:p>
            <a:pPr marL="342900" lvl="0" indent="-342900">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Arial" panose="020B0604020202020204" pitchFamily="34" charset="0"/>
              </a:rPr>
              <a:t>rozstaw żaluzji: dowolny, uzależniony od oczekiwanej powierzchni czynnej lub wizualnej, (standard: 100 mm)</a:t>
            </a:r>
            <a:endParaRPr lang="pl-PL" sz="2000" dirty="0">
              <a:solidFill>
                <a:srgbClr val="737373"/>
              </a:solidFill>
              <a:ea typeface="Calibri" panose="020F0502020204030204" pitchFamily="34" charset="0"/>
              <a:cs typeface="Arial" panose="020B0604020202020204" pitchFamily="34" charset="0"/>
            </a:endParaRPr>
          </a:p>
          <a:p>
            <a:pPr marL="342900" lvl="0" indent="-342900">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Arial" panose="020B0604020202020204" pitchFamily="34" charset="0"/>
              </a:rPr>
              <a:t>głębokość: 65 mm</a:t>
            </a:r>
            <a:endParaRPr lang="pl-PL" sz="2000" dirty="0">
              <a:solidFill>
                <a:srgbClr val="737373"/>
              </a:solidFill>
              <a:ea typeface="Calibri" panose="020F0502020204030204" pitchFamily="34" charset="0"/>
              <a:cs typeface="Arial" panose="020B0604020202020204" pitchFamily="34" charset="0"/>
            </a:endParaRPr>
          </a:p>
          <a:p>
            <a:pPr marL="342900" lvl="0" indent="-342900">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Arial" panose="020B0604020202020204" pitchFamily="34" charset="0"/>
              </a:rPr>
              <a:t>wysokość: 105 mm</a:t>
            </a:r>
            <a:endParaRPr lang="pl-PL" sz="2000" dirty="0">
              <a:solidFill>
                <a:srgbClr val="737373"/>
              </a:solidFill>
              <a:ea typeface="Calibri" panose="020F0502020204030204" pitchFamily="34" charset="0"/>
              <a:cs typeface="Arial" panose="020B0604020202020204" pitchFamily="34" charset="0"/>
            </a:endParaRPr>
          </a:p>
          <a:p>
            <a:pPr marL="342900" lvl="0" indent="-342900">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Arial" panose="020B0604020202020204" pitchFamily="34" charset="0"/>
              </a:rPr>
              <a:t>maksymalny rozstaw podkonstrukcji: 1500 mm</a:t>
            </a:r>
            <a:endParaRPr lang="pl-PL" sz="2000" dirty="0">
              <a:solidFill>
                <a:srgbClr val="737373"/>
              </a:solidFill>
              <a:ea typeface="Calibri" panose="020F0502020204030204" pitchFamily="34" charset="0"/>
              <a:cs typeface="Arial" panose="020B0604020202020204" pitchFamily="34" charset="0"/>
            </a:endParaRPr>
          </a:p>
          <a:p>
            <a:pPr marL="342900" lvl="0" indent="-342900">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Arial" panose="020B0604020202020204" pitchFamily="34" charset="0"/>
              </a:rPr>
              <a:t>długość żaluzji: do 3000 mm (inne długości do uzgodnienia)</a:t>
            </a:r>
            <a:endParaRPr lang="pl-PL" sz="2000" dirty="0">
              <a:solidFill>
                <a:srgbClr val="737373"/>
              </a:solidFill>
              <a:ea typeface="Calibri" panose="020F0502020204030204" pitchFamily="34" charset="0"/>
              <a:cs typeface="Arial" panose="020B0604020202020204" pitchFamily="34" charset="0"/>
            </a:endParaRPr>
          </a:p>
          <a:p>
            <a:pPr marL="342900" lvl="0" indent="-342900">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Arial" panose="020B0604020202020204" pitchFamily="34" charset="0"/>
              </a:rPr>
              <a:t>materiał: stal nierdzewna, blacha aluminiowa, blacha powlekana, blacha ocynkowana</a:t>
            </a:r>
          </a:p>
          <a:p>
            <a:pPr marL="342900" lvl="0" indent="-342900">
              <a:spcAft>
                <a:spcPts val="525"/>
              </a:spcAft>
              <a:buSzPts val="1000"/>
              <a:buFont typeface="Symbol" panose="05050102010706020507" pitchFamily="18" charset="2"/>
              <a:buChar char=""/>
              <a:tabLst>
                <a:tab pos="457200" algn="l"/>
              </a:tabLst>
            </a:pPr>
            <a:r>
              <a:rPr lang="pl-PL" sz="2000" dirty="0">
                <a:solidFill>
                  <a:srgbClr val="737373"/>
                </a:solidFill>
                <a:ea typeface="Calibri" panose="020F0502020204030204" pitchFamily="34" charset="0"/>
                <a:cs typeface="Arial" panose="020B0604020202020204" pitchFamily="34" charset="0"/>
              </a:rPr>
              <a:t>możliwość lakierowania proszkowego wg palety RAL</a:t>
            </a:r>
          </a:p>
          <a:p>
            <a:pPr marL="342900" lvl="0" indent="-342900">
              <a:spcAft>
                <a:spcPts val="525"/>
              </a:spcAft>
              <a:buSzPts val="1000"/>
              <a:buFont typeface="Symbol" panose="05050102010706020507" pitchFamily="18" charset="2"/>
              <a:buChar char=""/>
              <a:tabLst>
                <a:tab pos="457200" algn="l"/>
              </a:tabLst>
            </a:pPr>
            <a:r>
              <a:rPr lang="pl-PL" sz="2000" dirty="0">
                <a:solidFill>
                  <a:srgbClr val="737373"/>
                </a:solidFill>
                <a:ea typeface="Calibri" panose="020F0502020204030204" pitchFamily="34" charset="0"/>
                <a:cs typeface="Arial" panose="020B0604020202020204" pitchFamily="34" charset="0"/>
              </a:rPr>
              <a:t>maksymalna wysokość zastosowania żaluzji:</a:t>
            </a:r>
          </a:p>
          <a:p>
            <a:pPr marL="800100" lvl="1" indent="-342900">
              <a:spcAft>
                <a:spcPts val="525"/>
              </a:spcAft>
              <a:buSzPts val="1000"/>
              <a:buFont typeface="Wingdings" panose="05000000000000000000" pitchFamily="2" charset="2"/>
              <a:buChar char="§"/>
              <a:tabLst>
                <a:tab pos="457200" algn="l"/>
              </a:tabLst>
            </a:pPr>
            <a:r>
              <a:rPr lang="pl-PL" sz="2000" dirty="0">
                <a:solidFill>
                  <a:srgbClr val="737373"/>
                </a:solidFill>
                <a:ea typeface="Calibri" panose="020F0502020204030204" pitchFamily="34" charset="0"/>
                <a:cs typeface="Arial" panose="020B0604020202020204" pitchFamily="34" charset="0"/>
              </a:rPr>
              <a:t>dla lameli przewiewnych – do 65 m</a:t>
            </a:r>
          </a:p>
          <a:p>
            <a:pPr marL="800100" lvl="1" indent="-342900">
              <a:spcAft>
                <a:spcPts val="525"/>
              </a:spcAft>
              <a:buSzPts val="1000"/>
              <a:buFont typeface="Wingdings" panose="05000000000000000000" pitchFamily="2" charset="2"/>
              <a:buChar char="§"/>
              <a:tabLst>
                <a:tab pos="457200" algn="l"/>
              </a:tabLst>
            </a:pPr>
            <a:r>
              <a:rPr lang="pl-PL" sz="2000" dirty="0">
                <a:solidFill>
                  <a:srgbClr val="737373"/>
                </a:solidFill>
                <a:ea typeface="Calibri" panose="020F0502020204030204" pitchFamily="34" charset="0"/>
                <a:cs typeface="Arial" panose="020B0604020202020204" pitchFamily="34" charset="0"/>
              </a:rPr>
              <a:t>dla lameli przy ścianie – bez ograniczeń</a:t>
            </a:r>
          </a:p>
          <a:p>
            <a:pPr marL="342900" lvl="0" indent="-342900">
              <a:lnSpc>
                <a:spcPct val="107000"/>
              </a:lnSpc>
              <a:spcAft>
                <a:spcPts val="525"/>
              </a:spcAft>
              <a:buSzPts val="1000"/>
              <a:buFont typeface="Symbol" panose="05050102010706020507" pitchFamily="18" charset="2"/>
              <a:buChar char=""/>
              <a:tabLst>
                <a:tab pos="457200" algn="l"/>
              </a:tabLst>
            </a:pPr>
            <a:endParaRPr lang="pl-PL" dirty="0">
              <a:solidFill>
                <a:srgbClr val="737373"/>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Obraz 7" descr="aluzje-lamelowe-żaluzje-elewacyjne-żaluzje-stałe-żaluzje-ścienne-żaluzje-claustrum-żaluzje-ventus-żaluzje-magna-żaluzje-mega18-300x162 ŻALUZJE PROFILOWANE"/>
          <p:cNvPicPr/>
          <p:nvPr/>
        </p:nvPicPr>
        <p:blipFill>
          <a:blip r:embed="rId3">
            <a:extLst>
              <a:ext uri="{28A0092B-C50C-407E-A947-70E740481C1C}">
                <a14:useLocalDpi xmlns:a14="http://schemas.microsoft.com/office/drawing/2010/main" val="0"/>
              </a:ext>
            </a:extLst>
          </a:blip>
          <a:srcRect/>
          <a:stretch>
            <a:fillRect/>
          </a:stretch>
        </p:blipFill>
        <p:spPr bwMode="auto">
          <a:xfrm>
            <a:off x="1372511" y="6273783"/>
            <a:ext cx="4631961" cy="2490679"/>
          </a:xfrm>
          <a:prstGeom prst="rect">
            <a:avLst/>
          </a:prstGeom>
          <a:noFill/>
          <a:ln>
            <a:noFill/>
          </a:ln>
        </p:spPr>
      </p:pic>
    </p:spTree>
    <p:extLst>
      <p:ext uri="{BB962C8B-B14F-4D97-AF65-F5344CB8AC3E}">
        <p14:creationId xmlns:p14="http://schemas.microsoft.com/office/powerpoint/2010/main" val="215932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27405"/>
            <a:ext cx="6858000" cy="1016582"/>
          </a:xfr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pl-PL" dirty="0">
                <a:solidFill>
                  <a:schemeClr val="bg1"/>
                </a:solidFill>
                <a:latin typeface="Arial Black" panose="020B0A04020102020204" pitchFamily="34" charset="0"/>
              </a:rPr>
              <a:t>ŻALUZJE MAGNA </a:t>
            </a:r>
          </a:p>
        </p:txBody>
      </p:sp>
      <p:pic>
        <p:nvPicPr>
          <p:cNvPr id="9" name="Symbol zastępczy zawartości 8"/>
          <p:cNvPicPr>
            <a:picLocks noGrp="1" noChangeAspect="1"/>
          </p:cNvPicPr>
          <p:nvPr>
            <p:ph idx="1"/>
          </p:nvPr>
        </p:nvPicPr>
        <p:blipFill>
          <a:blip r:embed="rId2"/>
          <a:stretch>
            <a:fillRect/>
          </a:stretch>
        </p:blipFill>
        <p:spPr>
          <a:xfrm>
            <a:off x="3169508" y="9318460"/>
            <a:ext cx="518984" cy="412753"/>
          </a:xfrm>
          <a:prstGeom prst="rect">
            <a:avLst/>
          </a:prstGeom>
        </p:spPr>
      </p:pic>
      <p:sp>
        <p:nvSpPr>
          <p:cNvPr id="12" name="pole tekstowe 11"/>
          <p:cNvSpPr txBox="1"/>
          <p:nvPr/>
        </p:nvSpPr>
        <p:spPr>
          <a:xfrm>
            <a:off x="0" y="8949128"/>
            <a:ext cx="6858000" cy="369332"/>
          </a:xfrm>
          <a:prstGeom prst="rect">
            <a:avLst/>
          </a:prstGeom>
          <a:noFill/>
        </p:spPr>
        <p:txBody>
          <a:bodyPr wrap="square" rtlCol="0">
            <a:spAutoFit/>
          </a:bodyPr>
          <a:lstStyle/>
          <a:p>
            <a:pPr algn="ctr"/>
            <a:r>
              <a:rPr lang="pl-PL" dirty="0">
                <a:solidFill>
                  <a:schemeClr val="bg1">
                    <a:lumMod val="50000"/>
                  </a:schemeClr>
                </a:solidFill>
                <a:latin typeface="Arial Black" panose="020B0A04020102020204" pitchFamily="34" charset="0"/>
              </a:rPr>
              <a:t>www.tradepal.pl</a:t>
            </a:r>
          </a:p>
        </p:txBody>
      </p:sp>
      <p:sp>
        <p:nvSpPr>
          <p:cNvPr id="13" name="pole tekstowe 12"/>
          <p:cNvSpPr txBox="1"/>
          <p:nvPr/>
        </p:nvSpPr>
        <p:spPr>
          <a:xfrm>
            <a:off x="228600" y="1768839"/>
            <a:ext cx="6400800" cy="4670509"/>
          </a:xfrm>
          <a:prstGeom prst="rect">
            <a:avLst/>
          </a:prstGeom>
          <a:noFill/>
        </p:spPr>
        <p:txBody>
          <a:bodyPr wrap="square" rtlCol="0">
            <a:spAutoFit/>
          </a:bodyPr>
          <a:lstStyle/>
          <a:p>
            <a:pPr marL="342900" lvl="0" indent="-342900">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Arial" panose="020B0604020202020204" pitchFamily="34" charset="0"/>
              </a:rPr>
              <a:t>rozstaw żaluzji: dowolny, uzależniony od oczekiwanej powierzchni czynnej lub wizualnej, (standard: 132 mm)</a:t>
            </a:r>
            <a:endParaRPr lang="pl-PL" sz="2000" dirty="0">
              <a:solidFill>
                <a:srgbClr val="737373"/>
              </a:solidFill>
              <a:ea typeface="Calibri" panose="020F0502020204030204" pitchFamily="34" charset="0"/>
              <a:cs typeface="Arial" panose="020B0604020202020204" pitchFamily="34" charset="0"/>
            </a:endParaRPr>
          </a:p>
          <a:p>
            <a:pPr marL="342900" lvl="0" indent="-342900">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Arial" panose="020B0604020202020204" pitchFamily="34" charset="0"/>
              </a:rPr>
              <a:t>głębokość: 85 mm</a:t>
            </a:r>
            <a:endParaRPr lang="pl-PL" sz="2000" dirty="0">
              <a:solidFill>
                <a:srgbClr val="737373"/>
              </a:solidFill>
              <a:ea typeface="Calibri" panose="020F0502020204030204" pitchFamily="34" charset="0"/>
              <a:cs typeface="Arial" panose="020B0604020202020204" pitchFamily="34" charset="0"/>
            </a:endParaRPr>
          </a:p>
          <a:p>
            <a:pPr marL="342900" lvl="0" indent="-342900">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Arial" panose="020B0604020202020204" pitchFamily="34" charset="0"/>
              </a:rPr>
              <a:t>wysokość: 140 mm</a:t>
            </a:r>
            <a:endParaRPr lang="pl-PL" sz="2000" dirty="0">
              <a:solidFill>
                <a:srgbClr val="737373"/>
              </a:solidFill>
              <a:ea typeface="Calibri" panose="020F0502020204030204" pitchFamily="34" charset="0"/>
              <a:cs typeface="Arial" panose="020B0604020202020204" pitchFamily="34" charset="0"/>
            </a:endParaRPr>
          </a:p>
          <a:p>
            <a:pPr marL="342900" lvl="0" indent="-342900">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Arial" panose="020B0604020202020204" pitchFamily="34" charset="0"/>
              </a:rPr>
              <a:t>maksymalny rozstaw podkonstrukcji: 1500 mm</a:t>
            </a:r>
            <a:endParaRPr lang="pl-PL" sz="2000" dirty="0">
              <a:solidFill>
                <a:srgbClr val="737373"/>
              </a:solidFill>
              <a:ea typeface="Calibri" panose="020F0502020204030204" pitchFamily="34" charset="0"/>
              <a:cs typeface="Arial" panose="020B0604020202020204" pitchFamily="34" charset="0"/>
            </a:endParaRPr>
          </a:p>
          <a:p>
            <a:pPr marL="342900" lvl="0" indent="-342900">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Arial" panose="020B0604020202020204" pitchFamily="34" charset="0"/>
              </a:rPr>
              <a:t>długość żaluzji: do 3000 mm (inne długości do uzgodnienia)</a:t>
            </a:r>
            <a:endParaRPr lang="pl-PL" sz="2000" dirty="0">
              <a:solidFill>
                <a:srgbClr val="737373"/>
              </a:solidFill>
              <a:ea typeface="Calibri" panose="020F0502020204030204" pitchFamily="34" charset="0"/>
              <a:cs typeface="Arial" panose="020B0604020202020204" pitchFamily="34" charset="0"/>
            </a:endParaRPr>
          </a:p>
          <a:p>
            <a:pPr marL="342900" lvl="0" indent="-342900">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Arial" panose="020B0604020202020204" pitchFamily="34" charset="0"/>
              </a:rPr>
              <a:t>materiał: stal nierdzewna, blacha aluminiowa, blacha powlekana, blacha ocynkowana</a:t>
            </a:r>
          </a:p>
          <a:p>
            <a:pPr marL="342900" lvl="0" indent="-342900">
              <a:spcAft>
                <a:spcPts val="525"/>
              </a:spcAft>
              <a:buSzPts val="1000"/>
              <a:buFont typeface="Symbol" panose="05050102010706020507" pitchFamily="18" charset="2"/>
              <a:buChar char=""/>
              <a:tabLst>
                <a:tab pos="457200" algn="l"/>
              </a:tabLst>
            </a:pPr>
            <a:r>
              <a:rPr lang="pl-PL" sz="2000" dirty="0">
                <a:solidFill>
                  <a:srgbClr val="737373"/>
                </a:solidFill>
                <a:ea typeface="Calibri" panose="020F0502020204030204" pitchFamily="34" charset="0"/>
                <a:cs typeface="Arial" panose="020B0604020202020204" pitchFamily="34" charset="0"/>
              </a:rPr>
              <a:t>możliwość lakierowania proszkowego wg palety RAL</a:t>
            </a:r>
          </a:p>
          <a:p>
            <a:pPr marL="342900" lvl="0" indent="-342900">
              <a:spcAft>
                <a:spcPts val="525"/>
              </a:spcAft>
              <a:buSzPts val="1000"/>
              <a:buFont typeface="Symbol" panose="05050102010706020507" pitchFamily="18" charset="2"/>
              <a:buChar char=""/>
              <a:tabLst>
                <a:tab pos="457200" algn="l"/>
              </a:tabLst>
            </a:pPr>
            <a:r>
              <a:rPr lang="pl-PL" sz="2000" dirty="0">
                <a:solidFill>
                  <a:srgbClr val="737373"/>
                </a:solidFill>
                <a:ea typeface="Calibri" panose="020F0502020204030204" pitchFamily="34" charset="0"/>
                <a:cs typeface="Arial" panose="020B0604020202020204" pitchFamily="34" charset="0"/>
              </a:rPr>
              <a:t>maksymalna wysokość zastosowania żaluzji:</a:t>
            </a:r>
          </a:p>
          <a:p>
            <a:pPr marL="800100" lvl="1" indent="-342900">
              <a:spcAft>
                <a:spcPts val="525"/>
              </a:spcAft>
              <a:buSzPts val="1000"/>
              <a:buFont typeface="Wingdings" panose="05000000000000000000" pitchFamily="2" charset="2"/>
              <a:buChar char="§"/>
              <a:tabLst>
                <a:tab pos="457200" algn="l"/>
              </a:tabLst>
            </a:pPr>
            <a:r>
              <a:rPr lang="pl-PL" sz="2000" dirty="0">
                <a:solidFill>
                  <a:srgbClr val="737373"/>
                </a:solidFill>
                <a:ea typeface="Calibri" panose="020F0502020204030204" pitchFamily="34" charset="0"/>
                <a:cs typeface="Arial" panose="020B0604020202020204" pitchFamily="34" charset="0"/>
              </a:rPr>
              <a:t>dla lameli przewiewnych – do 65 m</a:t>
            </a:r>
          </a:p>
          <a:p>
            <a:pPr marL="800100" lvl="1" indent="-342900">
              <a:spcAft>
                <a:spcPts val="525"/>
              </a:spcAft>
              <a:buSzPts val="1000"/>
              <a:buFont typeface="Wingdings" panose="05000000000000000000" pitchFamily="2" charset="2"/>
              <a:buChar char="§"/>
              <a:tabLst>
                <a:tab pos="457200" algn="l"/>
              </a:tabLst>
            </a:pPr>
            <a:r>
              <a:rPr lang="pl-PL" sz="2000" dirty="0">
                <a:solidFill>
                  <a:srgbClr val="737373"/>
                </a:solidFill>
                <a:ea typeface="Calibri" panose="020F0502020204030204" pitchFamily="34" charset="0"/>
                <a:cs typeface="Arial" panose="020B0604020202020204" pitchFamily="34" charset="0"/>
              </a:rPr>
              <a:t>dla lameli przy ścianie – bez ograniczeń</a:t>
            </a:r>
          </a:p>
        </p:txBody>
      </p:sp>
      <p:pic>
        <p:nvPicPr>
          <p:cNvPr id="10" name="Obraz 9" descr="aluzje-lamelowe-żaluzje-elewacyjne-żaluzje-stałe-żaluzje-ścienne-żaluzje-claustrum-żaluzje-ventus-żaluzje-magna-żaluzje-mega17-300x162 ŻALUZJE PROFILOWANE"/>
          <p:cNvPicPr/>
          <p:nvPr/>
        </p:nvPicPr>
        <p:blipFill>
          <a:blip r:embed="rId3">
            <a:extLst>
              <a:ext uri="{28A0092B-C50C-407E-A947-70E740481C1C}">
                <a14:useLocalDpi xmlns:a14="http://schemas.microsoft.com/office/drawing/2010/main" val="0"/>
              </a:ext>
            </a:extLst>
          </a:blip>
          <a:srcRect/>
          <a:stretch>
            <a:fillRect/>
          </a:stretch>
        </p:blipFill>
        <p:spPr bwMode="auto">
          <a:xfrm>
            <a:off x="1095194" y="5960078"/>
            <a:ext cx="5991406" cy="3173716"/>
          </a:xfrm>
          <a:prstGeom prst="rect">
            <a:avLst/>
          </a:prstGeom>
          <a:noFill/>
          <a:ln>
            <a:noFill/>
          </a:ln>
        </p:spPr>
      </p:pic>
    </p:spTree>
    <p:extLst>
      <p:ext uri="{BB962C8B-B14F-4D97-AF65-F5344CB8AC3E}">
        <p14:creationId xmlns:p14="http://schemas.microsoft.com/office/powerpoint/2010/main" val="337507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27405"/>
            <a:ext cx="6858000" cy="1016582"/>
          </a:xfr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pl-PL" dirty="0">
                <a:solidFill>
                  <a:schemeClr val="bg1"/>
                </a:solidFill>
                <a:latin typeface="Arial Black" panose="020B0A04020102020204" pitchFamily="34" charset="0"/>
              </a:rPr>
              <a:t>ŻALUZJE MEGA</a:t>
            </a:r>
          </a:p>
        </p:txBody>
      </p:sp>
      <p:pic>
        <p:nvPicPr>
          <p:cNvPr id="9" name="Symbol zastępczy zawartości 8"/>
          <p:cNvPicPr>
            <a:picLocks noGrp="1" noChangeAspect="1"/>
          </p:cNvPicPr>
          <p:nvPr>
            <p:ph idx="1"/>
          </p:nvPr>
        </p:nvPicPr>
        <p:blipFill>
          <a:blip r:embed="rId2"/>
          <a:stretch>
            <a:fillRect/>
          </a:stretch>
        </p:blipFill>
        <p:spPr>
          <a:xfrm>
            <a:off x="3169508" y="9318460"/>
            <a:ext cx="518984" cy="412753"/>
          </a:xfrm>
          <a:prstGeom prst="rect">
            <a:avLst/>
          </a:prstGeom>
        </p:spPr>
      </p:pic>
      <p:sp>
        <p:nvSpPr>
          <p:cNvPr id="12" name="pole tekstowe 11"/>
          <p:cNvSpPr txBox="1"/>
          <p:nvPr/>
        </p:nvSpPr>
        <p:spPr>
          <a:xfrm>
            <a:off x="0" y="8949128"/>
            <a:ext cx="6858000" cy="369332"/>
          </a:xfrm>
          <a:prstGeom prst="rect">
            <a:avLst/>
          </a:prstGeom>
          <a:noFill/>
        </p:spPr>
        <p:txBody>
          <a:bodyPr wrap="square" rtlCol="0">
            <a:spAutoFit/>
          </a:bodyPr>
          <a:lstStyle/>
          <a:p>
            <a:pPr algn="ctr"/>
            <a:r>
              <a:rPr lang="pl-PL" dirty="0">
                <a:solidFill>
                  <a:schemeClr val="bg1">
                    <a:lumMod val="50000"/>
                  </a:schemeClr>
                </a:solidFill>
                <a:latin typeface="Arial Black" panose="020B0A04020102020204" pitchFamily="34" charset="0"/>
              </a:rPr>
              <a:t>www.tradepal.pl</a:t>
            </a:r>
          </a:p>
        </p:txBody>
      </p:sp>
      <p:sp>
        <p:nvSpPr>
          <p:cNvPr id="13" name="pole tekstowe 12"/>
          <p:cNvSpPr txBox="1"/>
          <p:nvPr/>
        </p:nvSpPr>
        <p:spPr>
          <a:xfrm>
            <a:off x="228600" y="1768839"/>
            <a:ext cx="6400800" cy="4892878"/>
          </a:xfrm>
          <a:prstGeom prst="rect">
            <a:avLst/>
          </a:prstGeom>
          <a:noFill/>
        </p:spPr>
        <p:txBody>
          <a:bodyPr wrap="square" rtlCol="0">
            <a:spAutoFit/>
          </a:bodyPr>
          <a:lstStyle/>
          <a:p>
            <a:pPr marL="342900" lvl="0" indent="-342900">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Times New Roman" panose="02020603050405020304" pitchFamily="18" charset="0"/>
              </a:rPr>
              <a:t>rozstaw żaluzji: </a:t>
            </a:r>
            <a:r>
              <a:rPr lang="pl-PL" sz="2000" dirty="0">
                <a:solidFill>
                  <a:srgbClr val="737373"/>
                </a:solidFill>
                <a:ea typeface="Times New Roman" panose="02020603050405020304" pitchFamily="18" charset="0"/>
                <a:cs typeface="Arial" panose="020B0604020202020204" pitchFamily="34" charset="0"/>
              </a:rPr>
              <a:t>dowolny, uzależniony od oczekiwanej powierzchni czynnej lub wizualnej, (standard: 100 mm)</a:t>
            </a:r>
            <a:endParaRPr lang="pl-PL" sz="2000" dirty="0">
              <a:solidFill>
                <a:srgbClr val="737373"/>
              </a:solidFill>
              <a:ea typeface="Calibri" panose="020F0502020204030204" pitchFamily="34" charset="0"/>
              <a:cs typeface="Arial" panose="020B0604020202020204" pitchFamily="34" charset="0"/>
            </a:endParaRPr>
          </a:p>
          <a:p>
            <a:pPr marL="342900" lvl="0" indent="-342900">
              <a:lnSpc>
                <a:spcPct val="107000"/>
              </a:lnSpc>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Times New Roman" panose="02020603050405020304" pitchFamily="18" charset="0"/>
              </a:rPr>
              <a:t>głębokość: 132 mm</a:t>
            </a:r>
            <a:endParaRPr lang="pl-PL" sz="2000" dirty="0">
              <a:solidFill>
                <a:srgbClr val="737373"/>
              </a:solidFill>
              <a:ea typeface="Calibri" panose="020F0502020204030204" pitchFamily="34" charset="0"/>
              <a:cs typeface="Times New Roman" panose="02020603050405020304" pitchFamily="18" charset="0"/>
            </a:endParaRPr>
          </a:p>
          <a:p>
            <a:pPr marL="342900" lvl="0" indent="-342900">
              <a:lnSpc>
                <a:spcPct val="107000"/>
              </a:lnSpc>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Times New Roman" panose="02020603050405020304" pitchFamily="18" charset="0"/>
              </a:rPr>
              <a:t>wysokość: 110 mm</a:t>
            </a:r>
            <a:endParaRPr lang="pl-PL" sz="2000" dirty="0">
              <a:solidFill>
                <a:srgbClr val="737373"/>
              </a:solidFill>
              <a:ea typeface="Calibri" panose="020F0502020204030204" pitchFamily="34" charset="0"/>
              <a:cs typeface="Times New Roman" panose="02020603050405020304" pitchFamily="18" charset="0"/>
            </a:endParaRPr>
          </a:p>
          <a:p>
            <a:pPr marL="342900" lvl="0" indent="-342900">
              <a:lnSpc>
                <a:spcPct val="107000"/>
              </a:lnSpc>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Times New Roman" panose="02020603050405020304" pitchFamily="18" charset="0"/>
              </a:rPr>
              <a:t>maksymalny rozstaw podkonstrukcji: 1500 mm</a:t>
            </a:r>
            <a:endParaRPr lang="pl-PL" sz="2000" dirty="0">
              <a:solidFill>
                <a:srgbClr val="737373"/>
              </a:solidFill>
              <a:ea typeface="Calibri" panose="020F0502020204030204" pitchFamily="34" charset="0"/>
              <a:cs typeface="Times New Roman" panose="02020603050405020304" pitchFamily="18" charset="0"/>
            </a:endParaRPr>
          </a:p>
          <a:p>
            <a:pPr marL="342900" lvl="0" indent="-342900">
              <a:lnSpc>
                <a:spcPct val="107000"/>
              </a:lnSpc>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Times New Roman" panose="02020603050405020304" pitchFamily="18" charset="0"/>
              </a:rPr>
              <a:t>długość żaluzji: do 3000 mm (inne długości do uzgodnienia)</a:t>
            </a:r>
            <a:endParaRPr lang="pl-PL" sz="2000" dirty="0">
              <a:solidFill>
                <a:srgbClr val="737373"/>
              </a:solidFill>
              <a:ea typeface="Calibri" panose="020F0502020204030204" pitchFamily="34" charset="0"/>
              <a:cs typeface="Times New Roman" panose="02020603050405020304" pitchFamily="18" charset="0"/>
            </a:endParaRPr>
          </a:p>
          <a:p>
            <a:pPr marL="342900" lvl="0" indent="-342900">
              <a:lnSpc>
                <a:spcPct val="107000"/>
              </a:lnSpc>
              <a:spcAft>
                <a:spcPts val="525"/>
              </a:spcAft>
              <a:buSzPts val="1000"/>
              <a:buFont typeface="Symbol" panose="05050102010706020507" pitchFamily="18" charset="2"/>
              <a:buChar char=""/>
              <a:tabLst>
                <a:tab pos="457200" algn="l"/>
              </a:tabLst>
            </a:pPr>
            <a:r>
              <a:rPr lang="pl-PL" sz="2000" dirty="0">
                <a:solidFill>
                  <a:srgbClr val="737373"/>
                </a:solidFill>
                <a:ea typeface="Times New Roman" panose="02020603050405020304" pitchFamily="18" charset="0"/>
                <a:cs typeface="Times New Roman" panose="02020603050405020304" pitchFamily="18" charset="0"/>
              </a:rPr>
              <a:t>materiał: stal nierdzewna, blacha aluminiowa, blacha powlekana, blacha ocynkowana</a:t>
            </a:r>
          </a:p>
          <a:p>
            <a:pPr marL="342900" lvl="0" indent="-342900">
              <a:lnSpc>
                <a:spcPct val="107000"/>
              </a:lnSpc>
              <a:spcAft>
                <a:spcPts val="525"/>
              </a:spcAft>
              <a:buSzPts val="1000"/>
              <a:buFont typeface="Symbol" panose="05050102010706020507" pitchFamily="18" charset="2"/>
              <a:buChar char=""/>
              <a:tabLst>
                <a:tab pos="457200" algn="l"/>
              </a:tabLst>
            </a:pPr>
            <a:r>
              <a:rPr lang="pl-PL" sz="2000" dirty="0">
                <a:solidFill>
                  <a:srgbClr val="737373"/>
                </a:solidFill>
                <a:ea typeface="Calibri" panose="020F0502020204030204" pitchFamily="34" charset="0"/>
                <a:cs typeface="Times New Roman" panose="02020603050405020304" pitchFamily="18" charset="0"/>
              </a:rPr>
              <a:t>możliwość lakierowania proszkowego wg palety RAL</a:t>
            </a:r>
          </a:p>
          <a:p>
            <a:pPr marL="342900" lvl="0" indent="-342900">
              <a:lnSpc>
                <a:spcPct val="107000"/>
              </a:lnSpc>
              <a:spcAft>
                <a:spcPts val="525"/>
              </a:spcAft>
              <a:buSzPts val="1000"/>
              <a:buFont typeface="Symbol" panose="05050102010706020507" pitchFamily="18" charset="2"/>
              <a:buChar char=""/>
              <a:tabLst>
                <a:tab pos="457200" algn="l"/>
              </a:tabLst>
            </a:pPr>
            <a:r>
              <a:rPr lang="pl-PL" sz="2000" dirty="0">
                <a:solidFill>
                  <a:srgbClr val="737373"/>
                </a:solidFill>
                <a:ea typeface="Calibri" panose="020F0502020204030204" pitchFamily="34" charset="0"/>
                <a:cs typeface="Arial" panose="020B0604020202020204" pitchFamily="34" charset="0"/>
              </a:rPr>
              <a:t>maksymalna wysokość zastosowania żaluzji:</a:t>
            </a:r>
          </a:p>
          <a:p>
            <a:pPr marL="800100" lvl="1" indent="-342900">
              <a:lnSpc>
                <a:spcPct val="107000"/>
              </a:lnSpc>
              <a:spcAft>
                <a:spcPts val="525"/>
              </a:spcAft>
              <a:buSzPts val="1000"/>
              <a:buFont typeface="Wingdings" panose="05000000000000000000" pitchFamily="2" charset="2"/>
              <a:buChar char="§"/>
              <a:tabLst>
                <a:tab pos="457200" algn="l"/>
              </a:tabLst>
            </a:pPr>
            <a:r>
              <a:rPr lang="pl-PL" sz="2000" dirty="0">
                <a:solidFill>
                  <a:srgbClr val="737373"/>
                </a:solidFill>
                <a:ea typeface="Calibri" panose="020F0502020204030204" pitchFamily="34" charset="0"/>
                <a:cs typeface="Arial" panose="020B0604020202020204" pitchFamily="34" charset="0"/>
              </a:rPr>
              <a:t>dla lameli przewiewnych – do 65 m</a:t>
            </a:r>
          </a:p>
          <a:p>
            <a:pPr marL="800100" lvl="1" indent="-342900">
              <a:lnSpc>
                <a:spcPct val="107000"/>
              </a:lnSpc>
              <a:spcAft>
                <a:spcPts val="525"/>
              </a:spcAft>
              <a:buSzPts val="1000"/>
              <a:buFont typeface="Wingdings" panose="05000000000000000000" pitchFamily="2" charset="2"/>
              <a:buChar char="§"/>
              <a:tabLst>
                <a:tab pos="457200" algn="l"/>
              </a:tabLst>
            </a:pPr>
            <a:r>
              <a:rPr lang="pl-PL" sz="2000" dirty="0">
                <a:solidFill>
                  <a:srgbClr val="737373"/>
                </a:solidFill>
                <a:ea typeface="Calibri" panose="020F0502020204030204" pitchFamily="34" charset="0"/>
                <a:cs typeface="Arial" panose="020B0604020202020204" pitchFamily="34" charset="0"/>
              </a:rPr>
              <a:t>dla lameli przy ścianie – bez ograniczeń</a:t>
            </a:r>
            <a:endParaRPr lang="pl-PL" sz="2000" dirty="0">
              <a:solidFill>
                <a:srgbClr val="737373"/>
              </a:solidFill>
              <a:ea typeface="Calibri" panose="020F0502020204030204" pitchFamily="34" charset="0"/>
              <a:cs typeface="Times New Roman" panose="02020603050405020304" pitchFamily="18" charset="0"/>
            </a:endParaRPr>
          </a:p>
        </p:txBody>
      </p:sp>
      <p:sp>
        <p:nvSpPr>
          <p:cNvPr id="3" name="Prostokąt 2"/>
          <p:cNvSpPr/>
          <p:nvPr/>
        </p:nvSpPr>
        <p:spPr>
          <a:xfrm>
            <a:off x="0" y="1768839"/>
            <a:ext cx="6858000" cy="312650"/>
          </a:xfrm>
          <a:prstGeom prst="rect">
            <a:avLst/>
          </a:prstGeom>
        </p:spPr>
        <p:txBody>
          <a:bodyPr wrap="square">
            <a:spAutoFit/>
          </a:bodyPr>
          <a:lstStyle/>
          <a:p>
            <a:pPr marL="342900" lvl="0" indent="-342900">
              <a:lnSpc>
                <a:spcPct val="107000"/>
              </a:lnSpc>
              <a:spcAft>
                <a:spcPts val="525"/>
              </a:spcAft>
              <a:buSzPts val="1000"/>
              <a:buFont typeface="Symbol" panose="05050102010706020507" pitchFamily="18" charset="2"/>
              <a:buChar char=""/>
              <a:tabLst>
                <a:tab pos="457200" algn="l"/>
              </a:tabLst>
            </a:pPr>
            <a:endParaRPr lang="pl-P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92" y="5577885"/>
            <a:ext cx="6858000" cy="4153328"/>
          </a:xfrm>
          <a:prstGeom prst="rect">
            <a:avLst/>
          </a:prstGeom>
        </p:spPr>
      </p:pic>
    </p:spTree>
    <p:extLst>
      <p:ext uri="{BB962C8B-B14F-4D97-AF65-F5344CB8AC3E}">
        <p14:creationId xmlns:p14="http://schemas.microsoft.com/office/powerpoint/2010/main" val="20406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27405"/>
            <a:ext cx="6858000" cy="1016582"/>
          </a:xfr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pl-PL" dirty="0">
                <a:solidFill>
                  <a:schemeClr val="bg1"/>
                </a:solidFill>
                <a:latin typeface="Arial Black" panose="020B0A04020102020204" pitchFamily="34" charset="0"/>
              </a:rPr>
              <a:t>ŻALUZJE NOVA</a:t>
            </a:r>
          </a:p>
        </p:txBody>
      </p:sp>
      <p:pic>
        <p:nvPicPr>
          <p:cNvPr id="9" name="Symbol zastępczy zawartości 8"/>
          <p:cNvPicPr>
            <a:picLocks noGrp="1" noChangeAspect="1"/>
          </p:cNvPicPr>
          <p:nvPr>
            <p:ph idx="1"/>
          </p:nvPr>
        </p:nvPicPr>
        <p:blipFill>
          <a:blip r:embed="rId2"/>
          <a:stretch>
            <a:fillRect/>
          </a:stretch>
        </p:blipFill>
        <p:spPr>
          <a:xfrm>
            <a:off x="3169508" y="9318460"/>
            <a:ext cx="518984" cy="412753"/>
          </a:xfrm>
          <a:prstGeom prst="rect">
            <a:avLst/>
          </a:prstGeom>
        </p:spPr>
      </p:pic>
      <p:sp>
        <p:nvSpPr>
          <p:cNvPr id="12" name="pole tekstowe 11"/>
          <p:cNvSpPr txBox="1"/>
          <p:nvPr/>
        </p:nvSpPr>
        <p:spPr>
          <a:xfrm>
            <a:off x="0" y="8949128"/>
            <a:ext cx="6858000" cy="369332"/>
          </a:xfrm>
          <a:prstGeom prst="rect">
            <a:avLst/>
          </a:prstGeom>
          <a:noFill/>
        </p:spPr>
        <p:txBody>
          <a:bodyPr wrap="square" rtlCol="0">
            <a:spAutoFit/>
          </a:bodyPr>
          <a:lstStyle/>
          <a:p>
            <a:pPr algn="ctr"/>
            <a:r>
              <a:rPr lang="pl-PL" dirty="0">
                <a:solidFill>
                  <a:schemeClr val="bg1">
                    <a:lumMod val="50000"/>
                  </a:schemeClr>
                </a:solidFill>
                <a:latin typeface="Arial Black" panose="020B0A04020102020204" pitchFamily="34" charset="0"/>
              </a:rPr>
              <a:t>www.tradepal.pl</a:t>
            </a:r>
          </a:p>
        </p:txBody>
      </p:sp>
      <p:sp>
        <p:nvSpPr>
          <p:cNvPr id="13" name="pole tekstowe 12"/>
          <p:cNvSpPr txBox="1"/>
          <p:nvPr/>
        </p:nvSpPr>
        <p:spPr>
          <a:xfrm>
            <a:off x="228600" y="1768839"/>
            <a:ext cx="6400800" cy="5120889"/>
          </a:xfrm>
          <a:prstGeom prst="rect">
            <a:avLst/>
          </a:prstGeom>
          <a:noFill/>
        </p:spPr>
        <p:txBody>
          <a:bodyPr wrap="square" rtlCol="0">
            <a:spAutoFit/>
          </a:bodyPr>
          <a:lstStyle/>
          <a:p>
            <a:pPr marL="342900" lvl="0" indent="-342900">
              <a:spcAft>
                <a:spcPts val="525"/>
              </a:spcAft>
              <a:buSzPts val="1000"/>
              <a:buFont typeface="Symbol" panose="05050102010706020507" pitchFamily="18" charset="2"/>
              <a:buChar char=""/>
              <a:tabLst>
                <a:tab pos="457200" algn="l"/>
              </a:tabLst>
            </a:pPr>
            <a:r>
              <a:rPr lang="pl-PL" dirty="0">
                <a:solidFill>
                  <a:srgbClr val="737373"/>
                </a:solidFill>
                <a:ea typeface="Times New Roman" panose="02020603050405020304" pitchFamily="18" charset="0"/>
                <a:cs typeface="Times New Roman" panose="02020603050405020304" pitchFamily="18" charset="0"/>
              </a:rPr>
              <a:t>rozstaw żaluzji: </a:t>
            </a:r>
            <a:r>
              <a:rPr lang="pl-PL" dirty="0">
                <a:solidFill>
                  <a:srgbClr val="737373"/>
                </a:solidFill>
                <a:ea typeface="Times New Roman" panose="02020603050405020304" pitchFamily="18" charset="0"/>
                <a:cs typeface="Arial" panose="020B0604020202020204" pitchFamily="34" charset="0"/>
              </a:rPr>
              <a:t>dowolny, uzależniony od oczekiwanej powierzchni czynnej lub wizualnej (standard: 70 mm)</a:t>
            </a:r>
            <a:endParaRPr lang="pl-PL" dirty="0">
              <a:solidFill>
                <a:srgbClr val="737373"/>
              </a:solidFill>
              <a:ea typeface="Calibri" panose="020F0502020204030204" pitchFamily="34" charset="0"/>
              <a:cs typeface="Arial" panose="020B0604020202020204" pitchFamily="34" charset="0"/>
            </a:endParaRPr>
          </a:p>
          <a:p>
            <a:pPr marL="342900" lvl="0" indent="-342900">
              <a:lnSpc>
                <a:spcPct val="107000"/>
              </a:lnSpc>
              <a:spcAft>
                <a:spcPts val="525"/>
              </a:spcAft>
              <a:buSzPts val="1000"/>
              <a:buFont typeface="Symbol" panose="05050102010706020507" pitchFamily="18" charset="2"/>
              <a:buChar char=""/>
              <a:tabLst>
                <a:tab pos="457200" algn="l"/>
              </a:tabLst>
            </a:pPr>
            <a:r>
              <a:rPr lang="pl-PL" dirty="0">
                <a:solidFill>
                  <a:srgbClr val="737373"/>
                </a:solidFill>
                <a:ea typeface="Times New Roman" panose="02020603050405020304" pitchFamily="18" charset="0"/>
                <a:cs typeface="Times New Roman" panose="02020603050405020304" pitchFamily="18" charset="0"/>
              </a:rPr>
              <a:t>głębokość: 41,4 mm</a:t>
            </a:r>
            <a:endParaRPr lang="pl-PL" dirty="0">
              <a:solidFill>
                <a:srgbClr val="737373"/>
              </a:solidFill>
              <a:ea typeface="Calibri" panose="020F0502020204030204" pitchFamily="34" charset="0"/>
              <a:cs typeface="Times New Roman" panose="02020603050405020304" pitchFamily="18" charset="0"/>
            </a:endParaRPr>
          </a:p>
          <a:p>
            <a:pPr marL="342900" lvl="0" indent="-342900">
              <a:lnSpc>
                <a:spcPct val="107000"/>
              </a:lnSpc>
              <a:spcAft>
                <a:spcPts val="525"/>
              </a:spcAft>
              <a:buSzPts val="1000"/>
              <a:buFont typeface="Symbol" panose="05050102010706020507" pitchFamily="18" charset="2"/>
              <a:buChar char=""/>
              <a:tabLst>
                <a:tab pos="457200" algn="l"/>
              </a:tabLst>
            </a:pPr>
            <a:r>
              <a:rPr lang="pl-PL" dirty="0">
                <a:solidFill>
                  <a:srgbClr val="737373"/>
                </a:solidFill>
                <a:ea typeface="Times New Roman" panose="02020603050405020304" pitchFamily="18" charset="0"/>
                <a:cs typeface="Times New Roman" panose="02020603050405020304" pitchFamily="18" charset="0"/>
              </a:rPr>
              <a:t>wysokość: 74 mm</a:t>
            </a:r>
            <a:endParaRPr lang="pl-PL" dirty="0">
              <a:solidFill>
                <a:srgbClr val="737373"/>
              </a:solidFill>
              <a:ea typeface="Calibri" panose="020F0502020204030204" pitchFamily="34" charset="0"/>
              <a:cs typeface="Times New Roman" panose="02020603050405020304" pitchFamily="18" charset="0"/>
            </a:endParaRPr>
          </a:p>
          <a:p>
            <a:pPr marL="342900" lvl="0" indent="-342900">
              <a:lnSpc>
                <a:spcPct val="107000"/>
              </a:lnSpc>
              <a:spcAft>
                <a:spcPts val="525"/>
              </a:spcAft>
              <a:buSzPts val="1000"/>
              <a:buFont typeface="Symbol" panose="05050102010706020507" pitchFamily="18" charset="2"/>
              <a:buChar char=""/>
              <a:tabLst>
                <a:tab pos="457200" algn="l"/>
              </a:tabLst>
            </a:pPr>
            <a:r>
              <a:rPr lang="pl-PL" dirty="0">
                <a:solidFill>
                  <a:srgbClr val="737373"/>
                </a:solidFill>
                <a:ea typeface="Times New Roman" panose="02020603050405020304" pitchFamily="18" charset="0"/>
                <a:cs typeface="Times New Roman" panose="02020603050405020304" pitchFamily="18" charset="0"/>
              </a:rPr>
              <a:t>maksymalny rozstaw podkonstrukcji: 1500 mm</a:t>
            </a:r>
            <a:endParaRPr lang="pl-PL" dirty="0">
              <a:solidFill>
                <a:srgbClr val="737373"/>
              </a:solidFill>
              <a:ea typeface="Calibri" panose="020F0502020204030204" pitchFamily="34" charset="0"/>
              <a:cs typeface="Times New Roman" panose="02020603050405020304" pitchFamily="18" charset="0"/>
            </a:endParaRPr>
          </a:p>
          <a:p>
            <a:pPr marL="342900" lvl="0" indent="-342900">
              <a:lnSpc>
                <a:spcPct val="107000"/>
              </a:lnSpc>
              <a:spcAft>
                <a:spcPts val="525"/>
              </a:spcAft>
              <a:buSzPts val="1000"/>
              <a:buFont typeface="Symbol" panose="05050102010706020507" pitchFamily="18" charset="2"/>
              <a:buChar char=""/>
              <a:tabLst>
                <a:tab pos="457200" algn="l"/>
              </a:tabLst>
            </a:pPr>
            <a:r>
              <a:rPr lang="pl-PL" dirty="0">
                <a:solidFill>
                  <a:srgbClr val="737373"/>
                </a:solidFill>
                <a:ea typeface="Times New Roman" panose="02020603050405020304" pitchFamily="18" charset="0"/>
                <a:cs typeface="Times New Roman" panose="02020603050405020304" pitchFamily="18" charset="0"/>
              </a:rPr>
              <a:t>długość żaluzji: do 6000 mm (dla żaluzji z surowego aluminium bądź lakierowane proszkowo) od 3500 mm do 5000 mm (dla żaluzji anodowanych)</a:t>
            </a:r>
            <a:endParaRPr lang="pl-PL" dirty="0">
              <a:solidFill>
                <a:srgbClr val="737373"/>
              </a:solidFill>
              <a:ea typeface="Calibri" panose="020F0502020204030204" pitchFamily="34" charset="0"/>
              <a:cs typeface="Times New Roman" panose="02020603050405020304" pitchFamily="18" charset="0"/>
            </a:endParaRPr>
          </a:p>
          <a:p>
            <a:pPr marL="342900" lvl="0" indent="-342900">
              <a:lnSpc>
                <a:spcPct val="107000"/>
              </a:lnSpc>
              <a:spcAft>
                <a:spcPts val="525"/>
              </a:spcAft>
              <a:buSzPts val="1000"/>
              <a:buFont typeface="Symbol" panose="05050102010706020507" pitchFamily="18" charset="2"/>
              <a:buChar char=""/>
              <a:tabLst>
                <a:tab pos="457200" algn="l"/>
              </a:tabLst>
            </a:pPr>
            <a:r>
              <a:rPr lang="pl-PL" dirty="0">
                <a:solidFill>
                  <a:srgbClr val="737373"/>
                </a:solidFill>
                <a:ea typeface="Times New Roman" panose="02020603050405020304" pitchFamily="18" charset="0"/>
                <a:cs typeface="Times New Roman" panose="02020603050405020304" pitchFamily="18" charset="0"/>
              </a:rPr>
              <a:t>materiał: aluminium 6063/T6</a:t>
            </a:r>
          </a:p>
          <a:p>
            <a:pPr marL="342900" indent="-342900">
              <a:lnSpc>
                <a:spcPct val="107000"/>
              </a:lnSpc>
              <a:spcAft>
                <a:spcPts val="525"/>
              </a:spcAft>
              <a:buSzPts val="1000"/>
              <a:buFont typeface="Symbol" panose="05050102010706020507" pitchFamily="18" charset="2"/>
              <a:buChar char=""/>
              <a:tabLst>
                <a:tab pos="457200" algn="l"/>
              </a:tabLst>
            </a:pPr>
            <a:r>
              <a:rPr lang="pl-PL" dirty="0">
                <a:solidFill>
                  <a:srgbClr val="737373"/>
                </a:solidFill>
                <a:ea typeface="Times New Roman" panose="02020603050405020304" pitchFamily="18" charset="0"/>
                <a:cs typeface="Times New Roman" panose="02020603050405020304" pitchFamily="18" charset="0"/>
              </a:rPr>
              <a:t>możliwość anodowania lub lakierowania proszkowego wg palety RAL</a:t>
            </a:r>
          </a:p>
          <a:p>
            <a:pPr marL="342900" lvl="0" indent="-342900">
              <a:lnSpc>
                <a:spcPct val="107000"/>
              </a:lnSpc>
              <a:spcAft>
                <a:spcPts val="525"/>
              </a:spcAft>
              <a:buSzPts val="1000"/>
              <a:buFont typeface="Symbol" panose="05050102010706020507" pitchFamily="18" charset="2"/>
              <a:buChar char=""/>
              <a:tabLst>
                <a:tab pos="457200" algn="l"/>
              </a:tabLst>
            </a:pPr>
            <a:r>
              <a:rPr lang="pl-PL" dirty="0">
                <a:solidFill>
                  <a:srgbClr val="737373"/>
                </a:solidFill>
                <a:ea typeface="Calibri" panose="020F0502020204030204" pitchFamily="34" charset="0"/>
                <a:cs typeface="Arial" panose="020B0604020202020204" pitchFamily="34" charset="0"/>
              </a:rPr>
              <a:t>maksymalna wysokość zastosowania żaluzji:</a:t>
            </a:r>
          </a:p>
          <a:p>
            <a:pPr marL="800100" lvl="1" indent="-342900">
              <a:lnSpc>
                <a:spcPct val="107000"/>
              </a:lnSpc>
              <a:spcAft>
                <a:spcPts val="525"/>
              </a:spcAft>
              <a:buSzPts val="1000"/>
              <a:buFont typeface="Wingdings" panose="05000000000000000000" pitchFamily="2" charset="2"/>
              <a:buChar char="§"/>
              <a:tabLst>
                <a:tab pos="457200" algn="l"/>
              </a:tabLst>
            </a:pPr>
            <a:r>
              <a:rPr lang="pl-PL" dirty="0">
                <a:solidFill>
                  <a:srgbClr val="737373"/>
                </a:solidFill>
                <a:ea typeface="Calibri" panose="020F0502020204030204" pitchFamily="34" charset="0"/>
                <a:cs typeface="Arial" panose="020B0604020202020204" pitchFamily="34" charset="0"/>
              </a:rPr>
              <a:t>dla lameli przewiewnych – do 65 m</a:t>
            </a:r>
          </a:p>
          <a:p>
            <a:pPr marL="800100" lvl="1" indent="-342900">
              <a:lnSpc>
                <a:spcPct val="107000"/>
              </a:lnSpc>
              <a:spcAft>
                <a:spcPts val="525"/>
              </a:spcAft>
              <a:buSzPts val="1000"/>
              <a:buFont typeface="Wingdings" panose="05000000000000000000" pitchFamily="2" charset="2"/>
              <a:buChar char="§"/>
              <a:tabLst>
                <a:tab pos="457200" algn="l"/>
              </a:tabLst>
            </a:pPr>
            <a:r>
              <a:rPr lang="pl-PL" dirty="0">
                <a:solidFill>
                  <a:srgbClr val="737373"/>
                </a:solidFill>
                <a:ea typeface="Calibri" panose="020F0502020204030204" pitchFamily="34" charset="0"/>
                <a:cs typeface="Arial" panose="020B0604020202020204" pitchFamily="34" charset="0"/>
              </a:rPr>
              <a:t>dla lameli przy ścianie – bez ograniczeń</a:t>
            </a:r>
          </a:p>
          <a:p>
            <a:pPr marL="342900" lvl="0" indent="-342900">
              <a:spcAft>
                <a:spcPts val="525"/>
              </a:spcAft>
              <a:buSzPts val="1000"/>
              <a:buFont typeface="Symbol" panose="05050102010706020507" pitchFamily="18" charset="2"/>
              <a:buChar char=""/>
              <a:tabLst>
                <a:tab pos="457200" algn="l"/>
              </a:tabLst>
            </a:pPr>
            <a:endParaRPr lang="pl-PL" dirty="0">
              <a:solidFill>
                <a:srgbClr val="737373"/>
              </a:solidFill>
              <a:ea typeface="Calibri" panose="020F0502020204030204" pitchFamily="34" charset="0"/>
              <a:cs typeface="Times New Roman" panose="02020603050405020304" pitchFamily="18" charset="0"/>
            </a:endParaRPr>
          </a:p>
        </p:txBody>
      </p:sp>
      <p:sp>
        <p:nvSpPr>
          <p:cNvPr id="3" name="Prostokąt 2"/>
          <p:cNvSpPr/>
          <p:nvPr/>
        </p:nvSpPr>
        <p:spPr>
          <a:xfrm>
            <a:off x="0" y="1768839"/>
            <a:ext cx="6858000" cy="312650"/>
          </a:xfrm>
          <a:prstGeom prst="rect">
            <a:avLst/>
          </a:prstGeom>
        </p:spPr>
        <p:txBody>
          <a:bodyPr wrap="square">
            <a:spAutoFit/>
          </a:bodyPr>
          <a:lstStyle/>
          <a:p>
            <a:pPr marL="342900" lvl="0" indent="-342900">
              <a:lnSpc>
                <a:spcPct val="107000"/>
              </a:lnSpc>
              <a:spcAft>
                <a:spcPts val="525"/>
              </a:spcAft>
              <a:buSzPts val="1000"/>
              <a:buFont typeface="Symbol" panose="05050102010706020507" pitchFamily="18" charset="2"/>
              <a:buChar char=""/>
              <a:tabLst>
                <a:tab pos="457200" algn="l"/>
              </a:tabLst>
            </a:pPr>
            <a:endParaRPr lang="pl-P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Obraz 7">
            <a:extLst>
              <a:ext uri="{FF2B5EF4-FFF2-40B4-BE49-F238E27FC236}">
                <a16:creationId xmlns:a16="http://schemas.microsoft.com/office/drawing/2014/main" id="{CBAC5887-F5EF-4396-8A83-66FC0A6CF819}"/>
              </a:ext>
            </a:extLst>
          </p:cNvPr>
          <p:cNvPicPr>
            <a:picLocks noChangeAspect="1"/>
          </p:cNvPicPr>
          <p:nvPr/>
        </p:nvPicPr>
        <p:blipFill>
          <a:blip r:embed="rId3"/>
          <a:stretch>
            <a:fillRect/>
          </a:stretch>
        </p:blipFill>
        <p:spPr>
          <a:xfrm>
            <a:off x="2226103" y="6447210"/>
            <a:ext cx="2924777" cy="2501918"/>
          </a:xfrm>
          <a:prstGeom prst="rect">
            <a:avLst/>
          </a:prstGeom>
        </p:spPr>
      </p:pic>
    </p:spTree>
    <p:extLst>
      <p:ext uri="{BB962C8B-B14F-4D97-AF65-F5344CB8AC3E}">
        <p14:creationId xmlns:p14="http://schemas.microsoft.com/office/powerpoint/2010/main" val="3269339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27405"/>
            <a:ext cx="6858000" cy="1016582"/>
          </a:xfr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pl-PL" dirty="0">
                <a:solidFill>
                  <a:schemeClr val="bg1"/>
                </a:solidFill>
                <a:latin typeface="Arial Black" panose="020B0A04020102020204" pitchFamily="34" charset="0"/>
              </a:rPr>
              <a:t>KASETONY BLASZANE</a:t>
            </a:r>
          </a:p>
        </p:txBody>
      </p:sp>
      <p:pic>
        <p:nvPicPr>
          <p:cNvPr id="9" name="Symbol zastępczy zawartości 8"/>
          <p:cNvPicPr>
            <a:picLocks noGrp="1" noChangeAspect="1"/>
          </p:cNvPicPr>
          <p:nvPr>
            <p:ph idx="1"/>
          </p:nvPr>
        </p:nvPicPr>
        <p:blipFill>
          <a:blip r:embed="rId2"/>
          <a:stretch>
            <a:fillRect/>
          </a:stretch>
        </p:blipFill>
        <p:spPr>
          <a:xfrm>
            <a:off x="3169508" y="9318460"/>
            <a:ext cx="518984" cy="412753"/>
          </a:xfrm>
          <a:prstGeom prst="rect">
            <a:avLst/>
          </a:prstGeom>
        </p:spPr>
      </p:pic>
      <p:sp>
        <p:nvSpPr>
          <p:cNvPr id="12" name="pole tekstowe 11"/>
          <p:cNvSpPr txBox="1"/>
          <p:nvPr/>
        </p:nvSpPr>
        <p:spPr>
          <a:xfrm>
            <a:off x="0" y="8949128"/>
            <a:ext cx="6858000" cy="369332"/>
          </a:xfrm>
          <a:prstGeom prst="rect">
            <a:avLst/>
          </a:prstGeom>
          <a:noFill/>
        </p:spPr>
        <p:txBody>
          <a:bodyPr wrap="square" rtlCol="0">
            <a:spAutoFit/>
          </a:bodyPr>
          <a:lstStyle/>
          <a:p>
            <a:pPr algn="ctr"/>
            <a:r>
              <a:rPr lang="pl-PL" dirty="0">
                <a:solidFill>
                  <a:schemeClr val="bg1">
                    <a:lumMod val="50000"/>
                  </a:schemeClr>
                </a:solidFill>
                <a:latin typeface="Arial Black" panose="020B0A04020102020204" pitchFamily="34" charset="0"/>
              </a:rPr>
              <a:t>www.tradepal.pl</a:t>
            </a:r>
          </a:p>
        </p:txBody>
      </p:sp>
      <p:sp>
        <p:nvSpPr>
          <p:cNvPr id="13" name="pole tekstowe 12"/>
          <p:cNvSpPr txBox="1"/>
          <p:nvPr/>
        </p:nvSpPr>
        <p:spPr>
          <a:xfrm>
            <a:off x="228600" y="1768839"/>
            <a:ext cx="6400800" cy="3806170"/>
          </a:xfrm>
          <a:prstGeom prst="rect">
            <a:avLst/>
          </a:prstGeom>
          <a:noFill/>
        </p:spPr>
        <p:txBody>
          <a:bodyPr wrap="square" rtlCol="0">
            <a:spAutoFit/>
          </a:bodyPr>
          <a:lstStyle/>
          <a:p>
            <a:pPr algn="just">
              <a:spcAft>
                <a:spcPts val="975"/>
              </a:spcAft>
            </a:pPr>
            <a:r>
              <a:rPr lang="pl-PL" sz="1600" dirty="0">
                <a:solidFill>
                  <a:srgbClr val="888888"/>
                </a:solidFill>
                <a:latin typeface="Helvetica" panose="020B0604020202020204" pitchFamily="34" charset="0"/>
                <a:ea typeface="Times New Roman" panose="02020603050405020304" pitchFamily="18" charset="0"/>
                <a:cs typeface="Helvetica" panose="020B0604020202020204" pitchFamily="34" charset="0"/>
              </a:rPr>
              <a:t>Kasetony elewacyjne pełnią funkcję ozdobną, charakteryzującą się nowoczesnym designem oraz wysoką estetyką.</a:t>
            </a:r>
            <a:endParaRPr lang="pl-PL" sz="1600" dirty="0">
              <a:latin typeface="Helvetica" panose="020B0604020202020204" pitchFamily="34" charset="0"/>
              <a:ea typeface="Times New Roman" panose="02020603050405020304" pitchFamily="18" charset="0"/>
              <a:cs typeface="Helvetica" panose="020B0604020202020204" pitchFamily="34" charset="0"/>
            </a:endParaRPr>
          </a:p>
          <a:p>
            <a:pPr algn="just">
              <a:spcAft>
                <a:spcPts val="975"/>
              </a:spcAft>
            </a:pPr>
            <a:r>
              <a:rPr lang="pl-PL" sz="1600" dirty="0">
                <a:solidFill>
                  <a:srgbClr val="888888"/>
                </a:solidFill>
                <a:latin typeface="Helvetica" panose="020B0604020202020204" pitchFamily="34" charset="0"/>
                <a:ea typeface="Times New Roman" panose="02020603050405020304" pitchFamily="18" charset="0"/>
                <a:cs typeface="Helvetica" panose="020B0604020202020204" pitchFamily="34" charset="0"/>
              </a:rPr>
              <a:t>Proponowany przez nas system elewacji, to kasetony prostokątne, kwadratowe, trójkątne lub trapezowe wykonywane wg projektu Klienta, które posiadają niewidoczny system mocowań.</a:t>
            </a:r>
            <a:endParaRPr lang="pl-PL" sz="1600" dirty="0">
              <a:latin typeface="Helvetica" panose="020B0604020202020204" pitchFamily="34" charset="0"/>
              <a:ea typeface="Times New Roman" panose="02020603050405020304" pitchFamily="18" charset="0"/>
              <a:cs typeface="Helvetica" panose="020B0604020202020204" pitchFamily="34" charset="0"/>
            </a:endParaRPr>
          </a:p>
          <a:p>
            <a:pPr algn="just">
              <a:spcAft>
                <a:spcPts val="975"/>
              </a:spcAft>
            </a:pPr>
            <a:r>
              <a:rPr lang="pl-PL" sz="1600" dirty="0">
                <a:solidFill>
                  <a:srgbClr val="888888"/>
                </a:solidFill>
                <a:latin typeface="Helvetica" panose="020B0604020202020204" pitchFamily="34" charset="0"/>
                <a:ea typeface="Times New Roman" panose="02020603050405020304" pitchFamily="18" charset="0"/>
                <a:cs typeface="Helvetica" panose="020B0604020202020204" pitchFamily="34" charset="0"/>
              </a:rPr>
              <a:t>Kasetony wykonywane są ze stali, aluminium bądź stali nierdzewnej.</a:t>
            </a:r>
          </a:p>
          <a:p>
            <a:pPr algn="just">
              <a:spcAft>
                <a:spcPts val="975"/>
              </a:spcAft>
            </a:pPr>
            <a:r>
              <a:rPr lang="pl-PL" sz="1600" dirty="0">
                <a:solidFill>
                  <a:srgbClr val="888888"/>
                </a:solidFill>
                <a:latin typeface="Helvetica" panose="020B0604020202020204" pitchFamily="34" charset="0"/>
                <a:ea typeface="Times New Roman" panose="02020603050405020304" pitchFamily="18" charset="0"/>
                <a:cs typeface="Helvetica" panose="020B0604020202020204" pitchFamily="34" charset="0"/>
              </a:rPr>
              <a:t>Nasze panele mogą być stosowane jako zdobienie fasady, panele ścienne wewnątrz pomieszczeń bądź ozdoba cokołu. Uniwersalność zastosowania daje ogromną swobodę pracy projektantom, co sprawia, iż nasz produkt sprosta oczekiwaniom nawet najbardziej wymagających Klientów</a:t>
            </a:r>
            <a:endParaRPr lang="pl-PL" sz="1600" dirty="0">
              <a:latin typeface="Helvetica" panose="020B0604020202020204" pitchFamily="34" charset="0"/>
              <a:ea typeface="Times New Roman" panose="02020603050405020304" pitchFamily="18" charset="0"/>
              <a:cs typeface="Helvetica" panose="020B0604020202020204" pitchFamily="34" charset="0"/>
            </a:endParaRPr>
          </a:p>
          <a:p>
            <a:pPr algn="just">
              <a:spcAft>
                <a:spcPts val="975"/>
              </a:spcAft>
            </a:pPr>
            <a:r>
              <a:rPr lang="pl-PL" sz="1600" dirty="0">
                <a:solidFill>
                  <a:srgbClr val="888888"/>
                </a:solidFill>
                <a:latin typeface="Helvetica" panose="020B0604020202020204" pitchFamily="34" charset="0"/>
                <a:ea typeface="Times New Roman" panose="02020603050405020304" pitchFamily="18" charset="0"/>
                <a:cs typeface="Helvetica" panose="020B0604020202020204" pitchFamily="34" charset="0"/>
              </a:rPr>
              <a:t>Na życzenie Klienta istnieje możliwość lakierowania proszkowego w dowolnym kolorze wg palety RAL.</a:t>
            </a:r>
            <a:endParaRPr lang="pl-PL" sz="1600" dirty="0">
              <a:effectLst/>
              <a:latin typeface="Helvetica" panose="020B0604020202020204" pitchFamily="34" charset="0"/>
              <a:ea typeface="Times New Roman" panose="02020603050405020304" pitchFamily="18" charset="0"/>
              <a:cs typeface="Helvetica" panose="020B0604020202020204" pitchFamily="34" charset="0"/>
            </a:endParaRPr>
          </a:p>
        </p:txBody>
      </p:sp>
      <p:sp>
        <p:nvSpPr>
          <p:cNvPr id="3" name="Prostokąt 2"/>
          <p:cNvSpPr/>
          <p:nvPr/>
        </p:nvSpPr>
        <p:spPr>
          <a:xfrm>
            <a:off x="0" y="1768839"/>
            <a:ext cx="6858000" cy="312650"/>
          </a:xfrm>
          <a:prstGeom prst="rect">
            <a:avLst/>
          </a:prstGeom>
        </p:spPr>
        <p:txBody>
          <a:bodyPr wrap="square">
            <a:spAutoFit/>
          </a:bodyPr>
          <a:lstStyle/>
          <a:p>
            <a:pPr marL="342900" lvl="0" indent="-342900">
              <a:lnSpc>
                <a:spcPct val="107000"/>
              </a:lnSpc>
              <a:spcAft>
                <a:spcPts val="525"/>
              </a:spcAft>
              <a:buSzPts val="1000"/>
              <a:buFont typeface="Symbol" panose="05050102010706020507" pitchFamily="18" charset="2"/>
              <a:buChar char=""/>
              <a:tabLst>
                <a:tab pos="457200" algn="l"/>
              </a:tabLst>
            </a:pPr>
            <a:endParaRPr lang="pl-P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kasetony-elewacyjne-kasetony-blaszane-elewacje-blaszane-panele-elewacyjne-panele-blaszane-panele-panele-ścienne2 KASETONY ELEWACYJ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41234"/>
            <a:ext cx="3158440" cy="23688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asetony-elewacyjne-kasetony-blaszane-elewacje-blaszane-panele-elewacyjne-panele-blaszane-panele-panele-ścienne5 KASETONY ELEWACYJ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961" y="5741235"/>
            <a:ext cx="3158440" cy="236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82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27405"/>
            <a:ext cx="6858000" cy="1016582"/>
          </a:xfrm>
          <a:solidFill>
            <a:srgbClr val="0070C0"/>
          </a:solidFill>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pl-PL" dirty="0">
                <a:solidFill>
                  <a:schemeClr val="bg1"/>
                </a:solidFill>
                <a:latin typeface="Arial Black" panose="020B0A04020102020204" pitchFamily="34" charset="0"/>
              </a:rPr>
              <a:t>CZERPNIE I WYRZUTNIE </a:t>
            </a:r>
          </a:p>
        </p:txBody>
      </p:sp>
      <p:pic>
        <p:nvPicPr>
          <p:cNvPr id="9" name="Symbol zastępczy zawartości 8"/>
          <p:cNvPicPr>
            <a:picLocks noGrp="1" noChangeAspect="1"/>
          </p:cNvPicPr>
          <p:nvPr>
            <p:ph idx="1"/>
          </p:nvPr>
        </p:nvPicPr>
        <p:blipFill>
          <a:blip r:embed="rId2"/>
          <a:stretch>
            <a:fillRect/>
          </a:stretch>
        </p:blipFill>
        <p:spPr>
          <a:xfrm>
            <a:off x="3169508" y="9318460"/>
            <a:ext cx="518984" cy="412753"/>
          </a:xfrm>
          <a:prstGeom prst="rect">
            <a:avLst/>
          </a:prstGeom>
        </p:spPr>
      </p:pic>
      <p:sp>
        <p:nvSpPr>
          <p:cNvPr id="12" name="pole tekstowe 11"/>
          <p:cNvSpPr txBox="1"/>
          <p:nvPr/>
        </p:nvSpPr>
        <p:spPr>
          <a:xfrm>
            <a:off x="0" y="8949128"/>
            <a:ext cx="6858000" cy="369332"/>
          </a:xfrm>
          <a:prstGeom prst="rect">
            <a:avLst/>
          </a:prstGeom>
          <a:noFill/>
        </p:spPr>
        <p:txBody>
          <a:bodyPr wrap="square" rtlCol="0">
            <a:spAutoFit/>
          </a:bodyPr>
          <a:lstStyle/>
          <a:p>
            <a:pPr algn="ctr"/>
            <a:r>
              <a:rPr lang="pl-PL" dirty="0">
                <a:solidFill>
                  <a:schemeClr val="bg1">
                    <a:lumMod val="50000"/>
                  </a:schemeClr>
                </a:solidFill>
                <a:latin typeface="Arial Black" panose="020B0A04020102020204" pitchFamily="34" charset="0"/>
              </a:rPr>
              <a:t>www.tradepal.pl</a:t>
            </a:r>
          </a:p>
        </p:txBody>
      </p:sp>
      <p:sp>
        <p:nvSpPr>
          <p:cNvPr id="13" name="pole tekstowe 12"/>
          <p:cNvSpPr txBox="1"/>
          <p:nvPr/>
        </p:nvSpPr>
        <p:spPr>
          <a:xfrm>
            <a:off x="228600" y="1768839"/>
            <a:ext cx="6400800" cy="307777"/>
          </a:xfrm>
          <a:prstGeom prst="rect">
            <a:avLst/>
          </a:prstGeom>
          <a:noFill/>
        </p:spPr>
        <p:txBody>
          <a:bodyPr wrap="square" rtlCol="0">
            <a:spAutoFit/>
          </a:bodyPr>
          <a:lstStyle/>
          <a:p>
            <a:pPr algn="just"/>
            <a:endParaRPr lang="pl-PL" sz="1400" dirty="0">
              <a:solidFill>
                <a:schemeClr val="bg1">
                  <a:lumMod val="50000"/>
                </a:schemeClr>
              </a:solidFill>
              <a:latin typeface="Poppins"/>
            </a:endParaRPr>
          </a:p>
        </p:txBody>
      </p:sp>
      <p:sp>
        <p:nvSpPr>
          <p:cNvPr id="3" name="Prostokąt 2"/>
          <p:cNvSpPr/>
          <p:nvPr/>
        </p:nvSpPr>
        <p:spPr>
          <a:xfrm>
            <a:off x="228600" y="1768839"/>
            <a:ext cx="6400800" cy="2166940"/>
          </a:xfrm>
          <a:prstGeom prst="rect">
            <a:avLst/>
          </a:prstGeom>
        </p:spPr>
        <p:txBody>
          <a:bodyPr wrap="square">
            <a:spAutoFit/>
          </a:bodyPr>
          <a:lstStyle/>
          <a:p>
            <a:pPr algn="just">
              <a:lnSpc>
                <a:spcPct val="107000"/>
              </a:lnSpc>
              <a:spcAft>
                <a:spcPts val="800"/>
              </a:spcAft>
            </a:pPr>
            <a:r>
              <a:rPr lang="pl-PL" sz="1400" dirty="0">
                <a:solidFill>
                  <a:srgbClr val="888888"/>
                </a:solidFill>
                <a:latin typeface="Helvetica" panose="020B0604020202020204" pitchFamily="34" charset="0"/>
                <a:ea typeface="Calibri" panose="020F0502020204030204" pitchFamily="34" charset="0"/>
                <a:cs typeface="Times New Roman" panose="02020603050405020304" pitchFamily="18" charset="0"/>
              </a:rPr>
              <a:t>Czerpnie oraz wyrzutnie stosowane są, aby zabezpieczyć otwory ścienne przed działaniem warunków zewnętrznych. Dzięki konstrukcji na bazie żaluzji lamelowych zamkniętych w ramie, oprócz spełniania swojej podstawowej funkcji zachowane są również walory estetyczne. Czerpnie i wyrzutnie mogą zostać wykonane ze stali ocynkowanej, pomalowanej na dowolny kolor z palety RAL bądź NCS, stali nierdzewnej oraz aluminium surowego lub lakierowanego. Wszystkie czerpnie i wyrzutnie wyposażone są w siatkę ochronną, aby zapobiec przedostawaniu się ptaków i innych zwierząt  lub przedmiotów do wnętrza budynku. </a:t>
            </a:r>
            <a:endParaRPr lang="pl-P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czerpnia-ścienna-wyrzutnia-ścienna-czerpnia-terenowa-wyrzutnia-terenowa-czerpnia-dachowa-wyrzutnia-dachowa9 CZERPNIE I WYRZUTN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77" y="6848272"/>
            <a:ext cx="3248222" cy="196351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zerpnia-ścienna-wyrzutnia-ścienna-czerpnia-terenowa-wyrzutnia-terenowa-czerpnia-dachowa-wyrzutnia-dachowa15 CZERPNIE I WYRZUTN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780" y="6848273"/>
            <a:ext cx="3091756" cy="196351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zerpnia-ścienna-wyrzutnia-ścienna-czerpnia-terenowa-wyrzutnia-terenowa-czerpnia-dachowa-wyrzutnia-dachowa7 CZERPNIE I WYRZUTN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092" y="4754527"/>
            <a:ext cx="3230907" cy="1956408"/>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9780" y="4754526"/>
            <a:ext cx="3091755" cy="1956409"/>
          </a:xfrm>
          <a:prstGeom prst="rect">
            <a:avLst/>
          </a:prstGeom>
        </p:spPr>
      </p:pic>
    </p:spTree>
    <p:extLst>
      <p:ext uri="{BB962C8B-B14F-4D97-AF65-F5344CB8AC3E}">
        <p14:creationId xmlns:p14="http://schemas.microsoft.com/office/powerpoint/2010/main" val="1753528966"/>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645</TotalTime>
  <Words>850</Words>
  <Application>Microsoft Office PowerPoint</Application>
  <PresentationFormat>Papier A4 (210x297 mm)</PresentationFormat>
  <Paragraphs>103</Paragraphs>
  <Slides>11</Slides>
  <Notes>0</Notes>
  <HiddenSlides>0</HiddenSlides>
  <MMClips>0</MMClips>
  <ScaleCrop>false</ScaleCrop>
  <HeadingPairs>
    <vt:vector size="6" baseType="variant">
      <vt:variant>
        <vt:lpstr>Używane czcionki</vt:lpstr>
      </vt:variant>
      <vt:variant>
        <vt:i4>12</vt:i4>
      </vt:variant>
      <vt:variant>
        <vt:lpstr>Motyw</vt:lpstr>
      </vt:variant>
      <vt:variant>
        <vt:i4>1</vt:i4>
      </vt:variant>
      <vt:variant>
        <vt:lpstr>Tytuły slajdów</vt:lpstr>
      </vt:variant>
      <vt:variant>
        <vt:i4>11</vt:i4>
      </vt:variant>
    </vt:vector>
  </HeadingPairs>
  <TitlesOfParts>
    <vt:vector size="24" baseType="lpstr">
      <vt:lpstr>Aharoni</vt:lpstr>
      <vt:lpstr>AR DESTINE</vt:lpstr>
      <vt:lpstr>Arial</vt:lpstr>
      <vt:lpstr>Arial Black</vt:lpstr>
      <vt:lpstr>Calibri</vt:lpstr>
      <vt:lpstr>Calibri Light</vt:lpstr>
      <vt:lpstr>Helvetica</vt:lpstr>
      <vt:lpstr>Helvetica</vt:lpstr>
      <vt:lpstr>Poppins</vt:lpstr>
      <vt:lpstr>Symbol</vt:lpstr>
      <vt:lpstr>Times New Roman</vt:lpstr>
      <vt:lpstr>Wingdings</vt:lpstr>
      <vt:lpstr>Motyw pakietu Office</vt:lpstr>
      <vt:lpstr>PAL TRADE COMPANY</vt:lpstr>
      <vt:lpstr>ŻALUZJE LAMELOWE</vt:lpstr>
      <vt:lpstr>ŻALUZJE CLAUSTRUM</vt:lpstr>
      <vt:lpstr>ŻALUZJE VENTUS </vt:lpstr>
      <vt:lpstr>ŻALUZJE MAGNA </vt:lpstr>
      <vt:lpstr>ŻALUZJE MEGA</vt:lpstr>
      <vt:lpstr>ŻALUZJE NOVA</vt:lpstr>
      <vt:lpstr>KASETONY BLASZANE</vt:lpstr>
      <vt:lpstr>CZERPNIE I WYRZUTNIE </vt:lpstr>
      <vt:lpstr>OBIEKTY MAŁEJ ARCHITEKTURY</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ŻALUZJE LAMELOWE</dc:title>
  <dc:creator>ASUS</dc:creator>
  <cp:lastModifiedBy>MADZIA</cp:lastModifiedBy>
  <cp:revision>25</cp:revision>
  <dcterms:created xsi:type="dcterms:W3CDTF">2017-01-19T08:10:54Z</dcterms:created>
  <dcterms:modified xsi:type="dcterms:W3CDTF">2017-07-29T09:34:20Z</dcterms:modified>
</cp:coreProperties>
</file>